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72" r:id="rId3"/>
    <p:sldId id="379" r:id="rId4"/>
    <p:sldId id="380" r:id="rId5"/>
    <p:sldId id="393" r:id="rId6"/>
    <p:sldId id="377" r:id="rId7"/>
    <p:sldId id="386" r:id="rId8"/>
    <p:sldId id="394" r:id="rId9"/>
    <p:sldId id="395" r:id="rId10"/>
    <p:sldId id="391" r:id="rId11"/>
    <p:sldId id="398" r:id="rId12"/>
    <p:sldId id="399" r:id="rId13"/>
    <p:sldId id="400" r:id="rId14"/>
    <p:sldId id="383" r:id="rId15"/>
    <p:sldId id="402" r:id="rId16"/>
    <p:sldId id="384" r:id="rId17"/>
    <p:sldId id="405" r:id="rId18"/>
    <p:sldId id="404" r:id="rId19"/>
    <p:sldId id="403" r:id="rId20"/>
    <p:sldId id="397" r:id="rId21"/>
    <p:sldId id="407" r:id="rId22"/>
    <p:sldId id="406" r:id="rId23"/>
    <p:sldId id="378" r:id="rId24"/>
    <p:sldId id="376" r:id="rId25"/>
    <p:sldId id="363" r:id="rId26"/>
    <p:sldId id="27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CA1479AC-550A-4C0E-B837-3D11CFA51352}">
          <p14:sldIdLst>
            <p14:sldId id="256"/>
          </p14:sldIdLst>
        </p14:section>
        <p14:section name="短视频发展现状" id="{A6073363-54F9-A944-A157-1E3B48964C1F}">
          <p14:sldIdLst>
            <p14:sldId id="372"/>
            <p14:sldId id="379"/>
            <p14:sldId id="380"/>
            <p14:sldId id="393"/>
            <p14:sldId id="377"/>
            <p14:sldId id="386"/>
            <p14:sldId id="394"/>
            <p14:sldId id="395"/>
            <p14:sldId id="391"/>
            <p14:sldId id="398"/>
            <p14:sldId id="399"/>
            <p14:sldId id="400"/>
            <p14:sldId id="383"/>
            <p14:sldId id="402"/>
            <p14:sldId id="384"/>
            <p14:sldId id="405"/>
            <p14:sldId id="404"/>
            <p14:sldId id="403"/>
            <p14:sldId id="397"/>
            <p14:sldId id="407"/>
            <p14:sldId id="406"/>
            <p14:sldId id="378"/>
          </p14:sldIdLst>
        </p14:section>
        <p14:section name="关于七牛" id="{A6CF0945-1045-FF4C-81D1-DACE2B415325}">
          <p14:sldIdLst>
            <p14:sldId id="376"/>
            <p14:sldId id="363"/>
          </p14:sldIdLst>
        </p14:section>
        <p14:section name="结尾页" id="{B281BEE5-FDE0-FF4E-B10A-9DC02D5FC49C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2840" userDrawn="1">
          <p15:clr>
            <a:srgbClr val="A4A3A4"/>
          </p15:clr>
        </p15:guide>
        <p15:guide id="7" orient="horz" pos="2001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  <p15:guide id="9" pos="461" userDrawn="1">
          <p15:clr>
            <a:srgbClr val="A4A3A4"/>
          </p15:clr>
        </p15:guide>
        <p15:guide id="10" pos="7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7E1"/>
    <a:srgbClr val="576069"/>
    <a:srgbClr val="ADC3C0"/>
    <a:srgbClr val="F74461"/>
    <a:srgbClr val="204A5C"/>
    <a:srgbClr val="A2E1FF"/>
    <a:srgbClr val="5AF2BD"/>
    <a:srgbClr val="CDFDF4"/>
    <a:srgbClr val="B9E3D9"/>
    <a:srgbClr val="F5C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8889" autoAdjust="0"/>
  </p:normalViewPr>
  <p:slideViewPr>
    <p:cSldViewPr snapToGrid="0" showGuides="1">
      <p:cViewPr varScale="1">
        <p:scale>
          <a:sx n="66" d="100"/>
          <a:sy n="66" d="100"/>
        </p:scale>
        <p:origin x="336" y="160"/>
      </p:cViewPr>
      <p:guideLst>
        <p:guide orient="horz" pos="2160"/>
        <p:guide pos="3840"/>
        <p:guide pos="211"/>
        <p:guide pos="7469"/>
        <p:guide orient="horz" pos="686"/>
        <p:guide orient="horz" pos="2840"/>
        <p:guide orient="horz" pos="2001"/>
        <p:guide orient="horz" pos="3838"/>
        <p:guide pos="461"/>
        <p:guide pos="71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83AC-7483-482F-9EA2-BA0EF77EB68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32D61-085C-4EBA-82E2-88312D0C41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841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估计是地球上所有海滩上砂砾数量的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倍，这相当于地球上每个人产生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5200GB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2D61-085C-4EBA-82E2-88312D0C41C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005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E39A0-D361-47D5-8700-69B7916D9D5F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3981-5E07-42A3-B2BC-6E68DB5D84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5ECBE-BAC7-8045-A58F-E4605B1B9E9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9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E39A0-D361-47D5-8700-69B7916D9D5F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2015.7.2 </a:t>
            </a:r>
            <a:r>
              <a:rPr kumimoji="1" lang="zh-CN" altLang="en-US" dirty="0"/>
              <a:t>第二版</a:t>
            </a:r>
            <a:r>
              <a:rPr kumimoji="1" lang="en-US" altLang="zh-CN" dirty="0"/>
              <a:t> </a:t>
            </a:r>
            <a:r>
              <a:rPr kumimoji="1" lang="zh-CN" altLang="en-US" dirty="0"/>
              <a:t>－</a:t>
            </a:r>
            <a:r>
              <a:rPr kumimoji="1" lang="en-US" altLang="zh-CN" dirty="0"/>
              <a:t> </a:t>
            </a:r>
            <a:r>
              <a:rPr kumimoji="1" lang="zh-CN" altLang="en-US" dirty="0"/>
              <a:t>改进</a:t>
            </a:r>
            <a:r>
              <a:rPr kumimoji="1" lang="en-US" altLang="zh-CN" dirty="0" err="1"/>
              <a:t>ufop</a:t>
            </a:r>
            <a:r>
              <a:rPr kumimoji="1" lang="zh-CN" altLang="en-US" dirty="0"/>
              <a:t>，公开私有</a:t>
            </a:r>
            <a:r>
              <a:rPr kumimoji="1" lang="en-US" altLang="zh-CN" dirty="0" err="1"/>
              <a:t>ufop</a:t>
            </a:r>
            <a:endParaRPr kumimoji="1" lang="en-US" altLang="zh-CN" dirty="0"/>
          </a:p>
          <a:p>
            <a:r>
              <a:rPr kumimoji="1" lang="zh-CN" altLang="zh-CN" dirty="0"/>
              <a:t>2</a:t>
            </a:r>
            <a:r>
              <a:rPr kumimoji="1" lang="en-US" altLang="zh-CN" dirty="0"/>
              <a:t>015.8.3 </a:t>
            </a:r>
            <a:r>
              <a:rPr kumimoji="1" lang="zh-CN" altLang="en-US" dirty="0"/>
              <a:t>第三版</a:t>
            </a:r>
            <a:r>
              <a:rPr kumimoji="1" lang="en-US" altLang="zh-CN" baseline="0" dirty="0"/>
              <a:t> </a:t>
            </a:r>
            <a:r>
              <a:rPr kumimoji="1" lang="zh-CN" altLang="en-US" baseline="0" dirty="0"/>
              <a:t>－</a:t>
            </a:r>
            <a:r>
              <a:rPr kumimoji="1" lang="en-US" altLang="zh-CN" baseline="0" dirty="0"/>
              <a:t> </a:t>
            </a:r>
            <a:r>
              <a:rPr kumimoji="1" lang="zh-CN" altLang="en-US" baseline="0" dirty="0"/>
              <a:t>改进直播产品，主机</a:t>
            </a:r>
            <a:r>
              <a:rPr kumimoji="1" lang="en-US" altLang="zh-CN" baseline="0" dirty="0"/>
              <a:t>API</a:t>
            </a:r>
            <a:r>
              <a:rPr kumimoji="1" lang="zh-CN" altLang="en-US" baseline="0" dirty="0"/>
              <a:t>开放接口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5ECBE-BAC7-8045-A58F-E4605B1B9E97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683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估计是地球上所有海滩上砂砾数量的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倍，这相当于地球上每个人产生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5200GB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2D61-085C-4EBA-82E2-88312D0C41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218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估计是地球上所有海滩上砂砾数量的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倍，这相当于地球上每个人产生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5200GB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2D61-085C-4EBA-82E2-88312D0C41C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52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开发难度大</a:t>
            </a:r>
            <a:endParaRPr kumimoji="1" lang="en-US" altLang="zh-CN" sz="1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音视频固有的开发门槛，需要深刻理解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OpenGL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Ffmpeg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功能繁杂</a:t>
            </a:r>
            <a:endParaRPr kumimoji="1" lang="en-US" altLang="zh-CN" sz="1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多达几十个主要功能：断点续拍、回删、美颜、滤镜、人脸识别、贴纸、背景音乐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多平台兼容性</a:t>
            </a:r>
            <a:endParaRPr kumimoji="1" lang="en-US" altLang="zh-CN" sz="1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移动端（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IOS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）和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PC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端，适配和兼容性复杂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用户体验要求高</a:t>
            </a:r>
            <a:endParaRPr kumimoji="1" lang="en-US" altLang="zh-CN" sz="1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用户对拍摄体验诉求高，视频的上传速度要快，视频播放要流畅。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服务复杂</a:t>
            </a:r>
            <a:endParaRPr kumimoji="1" lang="en-US" altLang="zh-CN" sz="1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短视频服务涉及采集、上传、存储、分发、播放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个方面，每个环节都需要保障。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政策监管严</a:t>
            </a:r>
            <a:endParaRPr kumimoji="1" lang="en-US" altLang="zh-CN" sz="1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视频涉黄、涉恐等事件频发，国家对此类事件的态度是零容忍。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2D61-085C-4EBA-82E2-88312D0C41C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1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说完下载加速，我们再看一下七牛上传文件如何加速。</a:t>
            </a:r>
            <a:endParaRPr kumimoji="1" lang="en-US" altLang="zh-CN" dirty="0"/>
          </a:p>
          <a:p>
            <a:r>
              <a:rPr kumimoji="1" lang="zh-CN" altLang="en-US" dirty="0"/>
              <a:t>七牛上传文件加速有两大法宝，第一是数据分片，这个功能是靠客户端</a:t>
            </a:r>
            <a:r>
              <a:rPr kumimoji="1" lang="en-US" altLang="zh-CN" dirty="0"/>
              <a:t>SDK</a:t>
            </a:r>
            <a:r>
              <a:rPr kumimoji="1" lang="zh-CN" altLang="en-US" dirty="0"/>
              <a:t>和服务器端同时实现的；做分片以后单次传输的文件减少有利于提高成功几率，当传到七牛的分布式系统后，存储数据时本来就有分片需求。第二个特性就是有多个代理加速节点进行上传线路优化，比传统的直传源站速度要快很多。</a:t>
            </a:r>
            <a:endParaRPr kumimoji="1" lang="en-US" altLang="zh-CN" dirty="0"/>
          </a:p>
          <a:p>
            <a:r>
              <a:rPr kumimoji="1" lang="zh-CN" altLang="en-US" dirty="0"/>
              <a:t>上传加速这个功能，几个友商都没太当回事，七牛属于第一批研发和投入生产的厂商，实际使用过程中，移动端用户会感觉到上传速度、上传成功率会高很多。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5ECBE-BAC7-8045-A58F-E4605B1B9E9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897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说完下载加速，我们再看一下七牛上传文件如何加速。</a:t>
            </a:r>
            <a:endParaRPr kumimoji="1" lang="en-US" altLang="zh-CN" dirty="0"/>
          </a:p>
          <a:p>
            <a:r>
              <a:rPr kumimoji="1" lang="zh-CN" altLang="en-US" dirty="0"/>
              <a:t>七牛上传文件加速有两大法宝，第一是数据分片，这个功能是靠客户端</a:t>
            </a:r>
            <a:r>
              <a:rPr kumimoji="1" lang="en-US" altLang="zh-CN" dirty="0"/>
              <a:t>SDK</a:t>
            </a:r>
            <a:r>
              <a:rPr kumimoji="1" lang="zh-CN" altLang="en-US" dirty="0"/>
              <a:t>和服务器端同时实现的；做分片以后单次传输的文件减少有利于提高成功几率，当传到七牛的分布式系统后，存储数据时本来就有分片需求。第二个特性就是有多个代理加速节点进行上传线路优化，比传统的直传源站速度要快很多。</a:t>
            </a:r>
            <a:endParaRPr kumimoji="1" lang="en-US" altLang="zh-CN" dirty="0"/>
          </a:p>
          <a:p>
            <a:r>
              <a:rPr kumimoji="1" lang="zh-CN" altLang="en-US" dirty="0"/>
              <a:t>上传加速这个功能，几个友商都没太当回事，七牛属于第一批研发和投入生产的厂商，实际使用过程中，移动端用户会感觉到上传速度、上传成功率会高很多。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5ECBE-BAC7-8045-A58F-E4605B1B9E9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822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E39A0-D361-47D5-8700-69B7916D9D5F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6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E39A0-D361-47D5-8700-69B7916D9D5F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2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5ECBE-BAC7-8045-A58F-E4605B1B9E9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600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73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036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314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63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399340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617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90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29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87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02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33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3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09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07510-0789-4914-8E50-806C9011D117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4544-C924-4BE2-9DC1-28CE3241C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77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5.png"/><Relationship Id="rId7" Type="http://schemas.openxmlformats.org/officeDocument/2006/relationships/image" Target="../media/image49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tiff"/><Relationship Id="rId11" Type="http://schemas.openxmlformats.org/officeDocument/2006/relationships/image" Target="../media/image51.tiff"/><Relationship Id="rId5" Type="http://schemas.openxmlformats.org/officeDocument/2006/relationships/image" Target="../media/image47.tiff"/><Relationship Id="rId10" Type="http://schemas.openxmlformats.org/officeDocument/2006/relationships/image" Target="../media/image20.tiff"/><Relationship Id="rId4" Type="http://schemas.openxmlformats.org/officeDocument/2006/relationships/image" Target="../media/image46.tiff"/><Relationship Id="rId9" Type="http://schemas.openxmlformats.org/officeDocument/2006/relationships/image" Target="../media/image5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jpe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9" Type="http://schemas.openxmlformats.org/officeDocument/2006/relationships/image" Target="../media/image114.png"/><Relationship Id="rId21" Type="http://schemas.openxmlformats.org/officeDocument/2006/relationships/image" Target="../media/image96.png"/><Relationship Id="rId34" Type="http://schemas.openxmlformats.org/officeDocument/2006/relationships/image" Target="../media/image109.png"/><Relationship Id="rId42" Type="http://schemas.openxmlformats.org/officeDocument/2006/relationships/image" Target="../media/image117.png"/><Relationship Id="rId47" Type="http://schemas.openxmlformats.org/officeDocument/2006/relationships/image" Target="../media/image122.png"/><Relationship Id="rId50" Type="http://schemas.openxmlformats.org/officeDocument/2006/relationships/image" Target="../media/image125.png"/><Relationship Id="rId55" Type="http://schemas.openxmlformats.org/officeDocument/2006/relationships/image" Target="../media/image130.png"/><Relationship Id="rId63" Type="http://schemas.openxmlformats.org/officeDocument/2006/relationships/image" Target="../media/image13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1.png"/><Relationship Id="rId29" Type="http://schemas.openxmlformats.org/officeDocument/2006/relationships/image" Target="../media/image104.png"/><Relationship Id="rId11" Type="http://schemas.openxmlformats.org/officeDocument/2006/relationships/image" Target="../media/image86.jpeg"/><Relationship Id="rId24" Type="http://schemas.openxmlformats.org/officeDocument/2006/relationships/image" Target="../media/image99.png"/><Relationship Id="rId32" Type="http://schemas.openxmlformats.org/officeDocument/2006/relationships/image" Target="../media/image107.png"/><Relationship Id="rId37" Type="http://schemas.openxmlformats.org/officeDocument/2006/relationships/image" Target="../media/image112.png"/><Relationship Id="rId40" Type="http://schemas.openxmlformats.org/officeDocument/2006/relationships/image" Target="../media/image115.png"/><Relationship Id="rId45" Type="http://schemas.openxmlformats.org/officeDocument/2006/relationships/image" Target="../media/image120.png"/><Relationship Id="rId53" Type="http://schemas.openxmlformats.org/officeDocument/2006/relationships/image" Target="../media/image128.png"/><Relationship Id="rId58" Type="http://schemas.openxmlformats.org/officeDocument/2006/relationships/image" Target="../media/image133.png"/><Relationship Id="rId5" Type="http://schemas.openxmlformats.org/officeDocument/2006/relationships/image" Target="../media/image80.png"/><Relationship Id="rId61" Type="http://schemas.openxmlformats.org/officeDocument/2006/relationships/image" Target="../media/image136.png"/><Relationship Id="rId19" Type="http://schemas.openxmlformats.org/officeDocument/2006/relationships/image" Target="../media/image9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10.png"/><Relationship Id="rId43" Type="http://schemas.openxmlformats.org/officeDocument/2006/relationships/image" Target="../media/image118.png"/><Relationship Id="rId48" Type="http://schemas.openxmlformats.org/officeDocument/2006/relationships/image" Target="../media/image123.png"/><Relationship Id="rId56" Type="http://schemas.openxmlformats.org/officeDocument/2006/relationships/image" Target="../media/image131.png"/><Relationship Id="rId8" Type="http://schemas.openxmlformats.org/officeDocument/2006/relationships/image" Target="../media/image83.png"/><Relationship Id="rId51" Type="http://schemas.openxmlformats.org/officeDocument/2006/relationships/image" Target="../media/image126.png"/><Relationship Id="rId3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../media/image92.gif"/><Relationship Id="rId25" Type="http://schemas.openxmlformats.org/officeDocument/2006/relationships/image" Target="../media/image100.png"/><Relationship Id="rId33" Type="http://schemas.openxmlformats.org/officeDocument/2006/relationships/image" Target="../media/image108.png"/><Relationship Id="rId38" Type="http://schemas.openxmlformats.org/officeDocument/2006/relationships/image" Target="../media/image113.png"/><Relationship Id="rId46" Type="http://schemas.openxmlformats.org/officeDocument/2006/relationships/image" Target="../media/image121.png"/><Relationship Id="rId59" Type="http://schemas.openxmlformats.org/officeDocument/2006/relationships/image" Target="../media/image134.png"/><Relationship Id="rId20" Type="http://schemas.openxmlformats.org/officeDocument/2006/relationships/image" Target="../media/image95.png"/><Relationship Id="rId41" Type="http://schemas.openxmlformats.org/officeDocument/2006/relationships/image" Target="../media/image116.png"/><Relationship Id="rId54" Type="http://schemas.openxmlformats.org/officeDocument/2006/relationships/image" Target="../media/image129.png"/><Relationship Id="rId6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36" Type="http://schemas.openxmlformats.org/officeDocument/2006/relationships/image" Target="../media/image111.png"/><Relationship Id="rId49" Type="http://schemas.openxmlformats.org/officeDocument/2006/relationships/image" Target="../media/image124.png"/><Relationship Id="rId57" Type="http://schemas.openxmlformats.org/officeDocument/2006/relationships/image" Target="../media/image132.png"/><Relationship Id="rId10" Type="http://schemas.openxmlformats.org/officeDocument/2006/relationships/image" Target="../media/image85.png"/><Relationship Id="rId31" Type="http://schemas.openxmlformats.org/officeDocument/2006/relationships/image" Target="../media/image106.png"/><Relationship Id="rId44" Type="http://schemas.openxmlformats.org/officeDocument/2006/relationships/image" Target="../media/image119.png"/><Relationship Id="rId52" Type="http://schemas.openxmlformats.org/officeDocument/2006/relationships/image" Target="../media/image127.png"/><Relationship Id="rId60" Type="http://schemas.openxmlformats.org/officeDocument/2006/relationships/image" Target="../media/image13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image" Target="../media/image19.tiff"/><Relationship Id="rId17" Type="http://schemas.openxmlformats.org/officeDocument/2006/relationships/image" Target="../media/image24.png"/><Relationship Id="rId2" Type="http://schemas.openxmlformats.org/officeDocument/2006/relationships/image" Target="../media/image9.tif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2.tiff"/><Relationship Id="rId15" Type="http://schemas.openxmlformats.org/officeDocument/2006/relationships/image" Target="../media/image22.png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Relationship Id="rId1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465391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rgbClr val="06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七牛云短视</a:t>
            </a:r>
            <a:r>
              <a:rPr lang="zh-CN" altLang="en-US" sz="4000" b="1" dirty="0">
                <a:solidFill>
                  <a:srgbClr val="06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频解决方案</a:t>
            </a:r>
            <a:endParaRPr lang="en-US" altLang="zh-CN" sz="4000" b="1" dirty="0">
              <a:solidFill>
                <a:srgbClr val="06A7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0800" y="6122138"/>
            <a:ext cx="325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Powered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By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：七牛云北区销售团队</a:t>
            </a:r>
          </a:p>
        </p:txBody>
      </p:sp>
    </p:spTree>
    <p:extLst>
      <p:ext uri="{BB962C8B-B14F-4D97-AF65-F5344CB8AC3E}">
        <p14:creationId xmlns:p14="http://schemas.microsoft.com/office/powerpoint/2010/main" val="8873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TextBox 3"/>
          <p:cNvSpPr txBox="1"/>
          <p:nvPr/>
        </p:nvSpPr>
        <p:spPr>
          <a:xfrm>
            <a:off x="1264679" y="243936"/>
            <a:ext cx="7927447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短视频上传加速</a:t>
            </a:r>
            <a:endParaRPr lang="en-US" altLang="zh-CN" sz="2800" dirty="0">
              <a:solidFill>
                <a:srgbClr val="06A7E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image1.png" descr="qiniu-logo.ps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5377" y="341293"/>
            <a:ext cx="1140726" cy="3669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组合 9"/>
          <p:cNvGrpSpPr/>
          <p:nvPr/>
        </p:nvGrpSpPr>
        <p:grpSpPr>
          <a:xfrm>
            <a:off x="1622542" y="2230056"/>
            <a:ext cx="9143036" cy="4366092"/>
            <a:chOff x="547397" y="2005889"/>
            <a:chExt cx="9143036" cy="4366092"/>
          </a:xfrm>
        </p:grpSpPr>
        <p:sp>
          <p:nvSpPr>
            <p:cNvPr id="66" name="AutoShape 22"/>
            <p:cNvSpPr>
              <a:spLocks/>
            </p:cNvSpPr>
            <p:nvPr/>
          </p:nvSpPr>
          <p:spPr bwMode="auto">
            <a:xfrm>
              <a:off x="1741789" y="3874674"/>
              <a:ext cx="1395097" cy="930646"/>
            </a:xfrm>
            <a:custGeom>
              <a:avLst/>
              <a:gdLst>
                <a:gd name="T0" fmla="+- 0 10736 297"/>
                <a:gd name="T1" fmla="*/ T0 w 20879"/>
                <a:gd name="T2" fmla="+- 0 10743 401"/>
                <a:gd name="T3" fmla="*/ 10743 h 20684"/>
                <a:gd name="T4" fmla="+- 0 10736 297"/>
                <a:gd name="T5" fmla="*/ T4 w 20879"/>
                <a:gd name="T6" fmla="+- 0 10743 401"/>
                <a:gd name="T7" fmla="*/ 10743 h 20684"/>
                <a:gd name="T8" fmla="+- 0 10736 297"/>
                <a:gd name="T9" fmla="*/ T8 w 20879"/>
                <a:gd name="T10" fmla="+- 0 10743 401"/>
                <a:gd name="T11" fmla="*/ 10743 h 20684"/>
                <a:gd name="T12" fmla="+- 0 10736 297"/>
                <a:gd name="T13" fmla="*/ T12 w 20879"/>
                <a:gd name="T14" fmla="+- 0 10743 401"/>
                <a:gd name="T15" fmla="*/ 10743 h 206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879" h="20684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06A7E1"/>
            </a:solidFill>
            <a:ln w="254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6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  <a:sym typeface="Calibri" charset="0"/>
                </a:rPr>
                <a:t>七牛云存储</a:t>
              </a:r>
            </a:p>
          </p:txBody>
        </p:sp>
        <p:sp>
          <p:nvSpPr>
            <p:cNvPr id="67" name="椭圆 66"/>
            <p:cNvSpPr/>
            <p:nvPr/>
          </p:nvSpPr>
          <p:spPr>
            <a:xfrm>
              <a:off x="1259793" y="3412281"/>
              <a:ext cx="3579943" cy="21014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750013" y="2777341"/>
              <a:ext cx="5876743" cy="32386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9" name="Picture 20" descr="server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961" y="2991726"/>
              <a:ext cx="787094" cy="787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0" name="椭圆 69"/>
            <p:cNvSpPr/>
            <p:nvPr/>
          </p:nvSpPr>
          <p:spPr>
            <a:xfrm>
              <a:off x="547397" y="2452724"/>
              <a:ext cx="7911264" cy="39192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1" name="Picture 20" descr="server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055" y="4171434"/>
              <a:ext cx="953903" cy="9539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2" name="Picture 14" descr="iphone-white-front_mod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530" y="3356790"/>
              <a:ext cx="546074" cy="844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3" name="Line 28"/>
            <p:cNvSpPr>
              <a:spLocks noChangeShapeType="1"/>
            </p:cNvSpPr>
            <p:nvPr/>
          </p:nvSpPr>
          <p:spPr bwMode="auto">
            <a:xfrm flipV="1">
              <a:off x="7080732" y="3955827"/>
              <a:ext cx="1380798" cy="456526"/>
            </a:xfrm>
            <a:prstGeom prst="line">
              <a:avLst/>
            </a:prstGeom>
            <a:noFill/>
            <a:ln w="19050" cap="flat" cmpd="sng">
              <a:solidFill>
                <a:srgbClr val="06A7E1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38100"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defTabSz="457200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  <a:sym typeface="Helvetica" charset="0"/>
              </a:endParaRPr>
            </a:p>
          </p:txBody>
        </p:sp>
        <p:sp>
          <p:nvSpPr>
            <p:cNvPr id="74" name="Line 28"/>
            <p:cNvSpPr>
              <a:spLocks noChangeShapeType="1"/>
            </p:cNvSpPr>
            <p:nvPr/>
          </p:nvSpPr>
          <p:spPr bwMode="auto">
            <a:xfrm>
              <a:off x="6105087" y="3412281"/>
              <a:ext cx="2395313" cy="297498"/>
            </a:xfrm>
            <a:prstGeom prst="line">
              <a:avLst/>
            </a:prstGeom>
            <a:noFill/>
            <a:ln w="19050" cap="flat" cmpd="sng">
              <a:solidFill>
                <a:srgbClr val="06A7E1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38100"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defTabSz="457200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  <a:sym typeface="Helvetica" charset="0"/>
              </a:endParaRPr>
            </a:p>
          </p:txBody>
        </p:sp>
        <p:sp>
          <p:nvSpPr>
            <p:cNvPr id="75" name="Line 28"/>
            <p:cNvSpPr>
              <a:spLocks noChangeShapeType="1"/>
            </p:cNvSpPr>
            <p:nvPr/>
          </p:nvSpPr>
          <p:spPr bwMode="auto">
            <a:xfrm flipV="1">
              <a:off x="3133437" y="3581644"/>
              <a:ext cx="2282523" cy="766131"/>
            </a:xfrm>
            <a:prstGeom prst="line">
              <a:avLst/>
            </a:prstGeom>
            <a:noFill/>
            <a:ln w="19050" cap="flat" cmpd="sng">
              <a:solidFill>
                <a:srgbClr val="06A7E1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38100"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defTabSz="457200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  <a:sym typeface="Helvetica" charset="0"/>
              </a:endParaRPr>
            </a:p>
          </p:txBody>
        </p:sp>
        <p:pic>
          <p:nvPicPr>
            <p:cNvPr id="76" name="Picture 14" descr="iphone-white-front_mod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969" y="2005889"/>
              <a:ext cx="546074" cy="844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7" name="Line 28"/>
            <p:cNvSpPr>
              <a:spLocks noChangeShapeType="1"/>
            </p:cNvSpPr>
            <p:nvPr/>
          </p:nvSpPr>
          <p:spPr bwMode="auto">
            <a:xfrm>
              <a:off x="7791700" y="6134864"/>
              <a:ext cx="516583" cy="0"/>
            </a:xfrm>
            <a:prstGeom prst="line">
              <a:avLst/>
            </a:prstGeom>
            <a:noFill/>
            <a:ln w="19050" cap="flat" cmpd="sng">
              <a:solidFill>
                <a:srgbClr val="06A7E1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38100"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defTabSz="457200"/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  <a:sym typeface="Helvetica" charset="0"/>
              </a:endParaRPr>
            </a:p>
          </p:txBody>
        </p:sp>
        <p:sp>
          <p:nvSpPr>
            <p:cNvPr id="78" name="Line 30"/>
            <p:cNvSpPr>
              <a:spLocks noChangeShapeType="1"/>
            </p:cNvSpPr>
            <p:nvPr/>
          </p:nvSpPr>
          <p:spPr bwMode="auto">
            <a:xfrm>
              <a:off x="7791700" y="5699556"/>
              <a:ext cx="522126" cy="9796"/>
            </a:xfrm>
            <a:prstGeom prst="line">
              <a:avLst/>
            </a:prstGeom>
            <a:noFill/>
            <a:ln w="19050" cap="flat" cmpd="sng">
              <a:solidFill>
                <a:srgbClr val="F74461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38100"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defTabSz="457200"/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  <a:sym typeface="Helvetica" charset="0"/>
              </a:endParaRPr>
            </a:p>
          </p:txBody>
        </p:sp>
        <p:sp>
          <p:nvSpPr>
            <p:cNvPr id="79" name="标题 1"/>
            <p:cNvSpPr txBox="1">
              <a:spLocks/>
            </p:cNvSpPr>
            <p:nvPr/>
          </p:nvSpPr>
          <p:spPr>
            <a:xfrm>
              <a:off x="8308283" y="5894096"/>
              <a:ext cx="1382150" cy="3926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pPr algn="l"/>
              <a:r>
                <a:rPr kumimoji="1"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七牛加速上传</a:t>
              </a:r>
            </a:p>
          </p:txBody>
        </p:sp>
        <p:sp>
          <p:nvSpPr>
            <p:cNvPr id="80" name="标题 1"/>
            <p:cNvSpPr txBox="1">
              <a:spLocks/>
            </p:cNvSpPr>
            <p:nvPr/>
          </p:nvSpPr>
          <p:spPr>
            <a:xfrm>
              <a:off x="8314021" y="5499041"/>
              <a:ext cx="976854" cy="3950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pPr algn="l"/>
              <a:r>
                <a:rPr kumimoji="1"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普通上传</a:t>
              </a:r>
            </a:p>
          </p:txBody>
        </p:sp>
        <p:sp>
          <p:nvSpPr>
            <p:cNvPr id="81" name="标题 1"/>
            <p:cNvSpPr txBox="1">
              <a:spLocks/>
            </p:cNvSpPr>
            <p:nvPr/>
          </p:nvSpPr>
          <p:spPr>
            <a:xfrm>
              <a:off x="5319528" y="3778819"/>
              <a:ext cx="991872" cy="3926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pPr algn="l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加速节点</a:t>
              </a:r>
            </a:p>
          </p:txBody>
        </p:sp>
        <p:sp>
          <p:nvSpPr>
            <p:cNvPr id="83" name="Line 30"/>
            <p:cNvSpPr>
              <a:spLocks noChangeShapeType="1"/>
            </p:cNvSpPr>
            <p:nvPr/>
          </p:nvSpPr>
          <p:spPr bwMode="auto">
            <a:xfrm flipV="1">
              <a:off x="2860139" y="2395659"/>
              <a:ext cx="4179328" cy="1479014"/>
            </a:xfrm>
            <a:prstGeom prst="line">
              <a:avLst/>
            </a:prstGeom>
            <a:noFill/>
            <a:ln w="19050" cap="flat" cmpd="sng">
              <a:solidFill>
                <a:srgbClr val="F74461">
                  <a:alpha val="90000"/>
                </a:srgbClr>
              </a:solidFill>
              <a:prstDash val="lgDash"/>
              <a:round/>
              <a:headEnd type="arrow" w="med" len="med"/>
              <a:tailEnd type="none" w="med" len="med"/>
            </a:ln>
            <a:effectLst>
              <a:outerShdw blurRad="38100"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defTabSz="457200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  <a:sym typeface="Helvetica" charset="0"/>
              </a:endParaRPr>
            </a:p>
          </p:txBody>
        </p:sp>
        <p:sp>
          <p:nvSpPr>
            <p:cNvPr id="85" name="标题 1"/>
            <p:cNvSpPr txBox="1">
              <a:spLocks/>
            </p:cNvSpPr>
            <p:nvPr/>
          </p:nvSpPr>
          <p:spPr>
            <a:xfrm>
              <a:off x="8912960" y="3537196"/>
              <a:ext cx="633463" cy="4832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分片</a:t>
              </a:r>
            </a:p>
          </p:txBody>
        </p:sp>
        <p:sp>
          <p:nvSpPr>
            <p:cNvPr id="86" name="AutoShape 22"/>
            <p:cNvSpPr>
              <a:spLocks/>
            </p:cNvSpPr>
            <p:nvPr/>
          </p:nvSpPr>
          <p:spPr bwMode="auto">
            <a:xfrm>
              <a:off x="3526288" y="2768455"/>
              <a:ext cx="1395097" cy="930646"/>
            </a:xfrm>
            <a:custGeom>
              <a:avLst/>
              <a:gdLst>
                <a:gd name="T0" fmla="+- 0 10736 297"/>
                <a:gd name="T1" fmla="*/ T0 w 20879"/>
                <a:gd name="T2" fmla="+- 0 10743 401"/>
                <a:gd name="T3" fmla="*/ 10743 h 20684"/>
                <a:gd name="T4" fmla="+- 0 10736 297"/>
                <a:gd name="T5" fmla="*/ T4 w 20879"/>
                <a:gd name="T6" fmla="+- 0 10743 401"/>
                <a:gd name="T7" fmla="*/ 10743 h 20684"/>
                <a:gd name="T8" fmla="+- 0 10736 297"/>
                <a:gd name="T9" fmla="*/ T8 w 20879"/>
                <a:gd name="T10" fmla="+- 0 10743 401"/>
                <a:gd name="T11" fmla="*/ 10743 h 20684"/>
                <a:gd name="T12" fmla="+- 0 10736 297"/>
                <a:gd name="T13" fmla="*/ T12 w 20879"/>
                <a:gd name="T14" fmla="+- 0 10743 401"/>
                <a:gd name="T15" fmla="*/ 10743 h 206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879" h="20684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  <a:sym typeface="Calibri" charset="0"/>
                </a:rPr>
                <a:t>低速网络</a:t>
              </a:r>
            </a:p>
          </p:txBody>
        </p:sp>
        <p:pic>
          <p:nvPicPr>
            <p:cNvPr id="87" name="Picture 20" descr="server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794" y="5282951"/>
              <a:ext cx="733079" cy="733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8" name="Line 28"/>
            <p:cNvSpPr>
              <a:spLocks noChangeShapeType="1"/>
            </p:cNvSpPr>
            <p:nvPr/>
          </p:nvSpPr>
          <p:spPr bwMode="auto">
            <a:xfrm>
              <a:off x="2860139" y="4597738"/>
              <a:ext cx="1779003" cy="1094529"/>
            </a:xfrm>
            <a:prstGeom prst="line">
              <a:avLst/>
            </a:prstGeom>
            <a:noFill/>
            <a:ln w="19050" cap="flat" cmpd="sng">
              <a:solidFill>
                <a:srgbClr val="06A7E1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38100"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defTabSz="457200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  <a:sym typeface="Helvetica" charset="0"/>
              </a:endParaRPr>
            </a:p>
          </p:txBody>
        </p:sp>
        <p:sp>
          <p:nvSpPr>
            <p:cNvPr id="89" name="标题 1"/>
            <p:cNvSpPr txBox="1">
              <a:spLocks/>
            </p:cNvSpPr>
            <p:nvPr/>
          </p:nvSpPr>
          <p:spPr>
            <a:xfrm>
              <a:off x="7039467" y="4516882"/>
              <a:ext cx="991872" cy="3926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pPr algn="l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加速节点</a:t>
              </a:r>
            </a:p>
          </p:txBody>
        </p:sp>
        <p:sp>
          <p:nvSpPr>
            <p:cNvPr id="90" name="标题 1"/>
            <p:cNvSpPr txBox="1">
              <a:spLocks/>
            </p:cNvSpPr>
            <p:nvPr/>
          </p:nvSpPr>
          <p:spPr>
            <a:xfrm>
              <a:off x="3688384" y="5595985"/>
              <a:ext cx="991872" cy="3926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pPr algn="l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加速节点</a:t>
              </a:r>
            </a:p>
          </p:txBody>
        </p:sp>
        <p:sp>
          <p:nvSpPr>
            <p:cNvPr id="91" name="Line 28"/>
            <p:cNvSpPr>
              <a:spLocks noChangeShapeType="1"/>
            </p:cNvSpPr>
            <p:nvPr/>
          </p:nvSpPr>
          <p:spPr bwMode="auto">
            <a:xfrm flipV="1">
              <a:off x="5293712" y="5023873"/>
              <a:ext cx="909343" cy="530501"/>
            </a:xfrm>
            <a:prstGeom prst="line">
              <a:avLst/>
            </a:prstGeom>
            <a:noFill/>
            <a:ln w="19050" cap="flat" cmpd="sng">
              <a:solidFill>
                <a:srgbClr val="06A7E1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38100"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defTabSz="457200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  <a:sym typeface="Helvetica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62019" y="1155679"/>
            <a:ext cx="10664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内容在公网传输时，因为线路故障、路由器拥塞、网路抖动等原因，经常导致文件上传效率低。七牛云通过遍布各地的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节点，实现用户上传时就近选择相应的节点进行数据接收，通过加速节点直接透传到云存储源站，加快用户端的上传效率。上传加速可与分片上传配合使用，极大的提升用户体验。</a:t>
            </a:r>
          </a:p>
        </p:txBody>
      </p:sp>
    </p:spTree>
    <p:extLst>
      <p:ext uri="{BB962C8B-B14F-4D97-AF65-F5344CB8AC3E}">
        <p14:creationId xmlns:p14="http://schemas.microsoft.com/office/powerpoint/2010/main" val="127783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581896" y="1279342"/>
            <a:ext cx="11083636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6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600" dirty="0"/>
              <a:t>支持PB级存储容量和千亿级文件数的集中管理</a:t>
            </a:r>
          </a:p>
          <a:p>
            <a:pPr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600" dirty="0"/>
              <a:t>多群集常年建设运营，单群集容量达到100PB， 文件数量达到2000亿。</a:t>
            </a:r>
          </a:p>
          <a:p>
            <a:pPr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600" dirty="0"/>
          </a:p>
          <a:p>
            <a:pPr>
              <a:defRPr sz="16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600" dirty="0"/>
              <a:t>三副本集群＆纠删码集群互补，有效降低存储消耗</a:t>
            </a:r>
          </a:p>
          <a:p>
            <a:pPr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600" dirty="0"/>
              <a:t>三副本读写性能高，但浪费了200%的磁盘；纠删码技术只消耗了14%，但写入性能差。所以将三副本集群用于数据写入和存储经常访问的数据，纠删码集群用于存储不经常修改的数据，即满足了性能需求，又减少了存储的消耗。</a:t>
            </a:r>
          </a:p>
          <a:p>
            <a:pPr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600" dirty="0"/>
          </a:p>
        </p:txBody>
      </p:sp>
      <p:grpSp>
        <p:nvGrpSpPr>
          <p:cNvPr id="2" name="组 1"/>
          <p:cNvGrpSpPr/>
          <p:nvPr/>
        </p:nvGrpSpPr>
        <p:grpSpPr>
          <a:xfrm>
            <a:off x="714484" y="3095224"/>
            <a:ext cx="6863956" cy="3337545"/>
            <a:chOff x="5486289" y="3622790"/>
            <a:chExt cx="5771601" cy="2806396"/>
          </a:xfrm>
        </p:grpSpPr>
        <p:pic>
          <p:nvPicPr>
            <p:cNvPr id="256" name="image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86289" y="5579071"/>
              <a:ext cx="3629516" cy="85011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7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37287" y="3622790"/>
              <a:ext cx="1127518" cy="9916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8" name="Shape 258"/>
            <p:cNvSpPr/>
            <p:nvPr/>
          </p:nvSpPr>
          <p:spPr>
            <a:xfrm>
              <a:off x="7864805" y="3909558"/>
              <a:ext cx="2933447" cy="3881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200" dirty="0"/>
                <a:t>三副本集群，读写入性能高，但磁盘利用率低，浪费了200%的磁盘容量，适合存储修改频繁的数据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9226881" y="5715588"/>
              <a:ext cx="2031009" cy="5434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200"/>
                <a:t>纠删码集群，写入性能差，但磁盘利用率高，仅浪费14%的磁盘容量，适合存储读多改少的数据。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7137910" y="4840408"/>
              <a:ext cx="326270" cy="706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87"/>
                  </a:moveTo>
                  <a:lnTo>
                    <a:pt x="10800" y="0"/>
                  </a:lnTo>
                  <a:lnTo>
                    <a:pt x="21600" y="4987"/>
                  </a:lnTo>
                  <a:lnTo>
                    <a:pt x="15846" y="4987"/>
                  </a:lnTo>
                  <a:lnTo>
                    <a:pt x="15846" y="16613"/>
                  </a:lnTo>
                  <a:lnTo>
                    <a:pt x="21600" y="16613"/>
                  </a:lnTo>
                  <a:lnTo>
                    <a:pt x="10800" y="21600"/>
                  </a:lnTo>
                  <a:lnTo>
                    <a:pt x="0" y="16613"/>
                  </a:lnTo>
                  <a:lnTo>
                    <a:pt x="5754" y="16613"/>
                  </a:lnTo>
                  <a:lnTo>
                    <a:pt x="5754" y="4987"/>
                  </a:lnTo>
                  <a:close/>
                </a:path>
              </a:pathLst>
            </a:custGeom>
            <a:solidFill>
              <a:srgbClr val="D9D9D9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7603974" y="5077232"/>
              <a:ext cx="3194278" cy="3881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200"/>
                <a:t>通过三副本和纠删码相结合的方式，既满足了性能需求，又减少了存储消耗。</a:t>
              </a:r>
            </a:p>
          </p:txBody>
        </p:sp>
      </p:grpSp>
      <p:sp>
        <p:nvSpPr>
          <p:cNvPr id="16" name="标题 1"/>
          <p:cNvSpPr txBox="1">
            <a:spLocks/>
          </p:cNvSpPr>
          <p:nvPr/>
        </p:nvSpPr>
        <p:spPr>
          <a:xfrm>
            <a:off x="1188999" y="152816"/>
            <a:ext cx="11003001" cy="74391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短视频存储服务</a:t>
            </a:r>
          </a:p>
        </p:txBody>
      </p:sp>
      <p:sp>
        <p:nvSpPr>
          <p:cNvPr id="17" name="矩形 16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7198061" y="4344868"/>
            <a:ext cx="4467471" cy="960141"/>
            <a:chOff x="7045656" y="4368919"/>
            <a:chExt cx="4467471" cy="960141"/>
          </a:xfrm>
        </p:grpSpPr>
        <p:sp>
          <p:nvSpPr>
            <p:cNvPr id="14" name="AutoShape 1"/>
            <p:cNvSpPr>
              <a:spLocks noChangeArrowheads="1"/>
            </p:cNvSpPr>
            <p:nvPr/>
          </p:nvSpPr>
          <p:spPr bwMode="auto">
            <a:xfrm>
              <a:off x="7045656" y="4368919"/>
              <a:ext cx="4467471" cy="960141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FFFFFF"/>
            </a:solidFill>
            <a:ln w="25560" cap="flat">
              <a:solidFill>
                <a:srgbClr val="06A7E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7"/>
            <p:cNvSpPr>
              <a:spLocks noChangeArrowheads="1"/>
            </p:cNvSpPr>
            <p:nvPr/>
          </p:nvSpPr>
          <p:spPr bwMode="auto">
            <a:xfrm>
              <a:off x="8199037" y="4666356"/>
              <a:ext cx="2160708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90000" tIns="45000" rIns="90000" bIns="45000">
              <a:spAutoFit/>
            </a:bodyPr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r>
                <a:rPr lang="zh-CN" altLang="en-US" sz="1600">
                  <a:solidFill>
                    <a:srgbClr val="00A0D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Medium" charset="0"/>
                </a:rPr>
                <a:t>存储</a:t>
              </a:r>
              <a:r>
                <a:rPr lang="zh-CN" altLang="en-US" sz="1600" dirty="0">
                  <a:solidFill>
                    <a:srgbClr val="00A0D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Medium" charset="0"/>
                </a:rPr>
                <a:t>可靠性</a:t>
              </a:r>
              <a:r>
                <a:rPr lang="en-US" altLang="zh-CN" sz="1600" dirty="0">
                  <a:solidFill>
                    <a:srgbClr val="00A0D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Medium" charset="0"/>
                </a:rPr>
                <a:t>16</a:t>
              </a:r>
              <a:r>
                <a:rPr lang="zh-CN" altLang="en-US" sz="1600" dirty="0">
                  <a:solidFill>
                    <a:srgbClr val="00A0D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Medium" charset="0"/>
                </a:rPr>
                <a:t>个</a:t>
              </a:r>
              <a:r>
                <a:rPr lang="en-US" altLang="zh-CN" sz="1600" dirty="0">
                  <a:solidFill>
                    <a:srgbClr val="00A0D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iti SC Medium" charset="0"/>
                </a:rPr>
                <a:t>9</a:t>
              </a:r>
              <a:endParaRPr lang="zh-CN" altLang="en-US" sz="1600" dirty="0">
                <a:solidFill>
                  <a:srgbClr val="00A0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18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TextBox 3"/>
          <p:cNvSpPr txBox="1"/>
          <p:nvPr/>
        </p:nvSpPr>
        <p:spPr>
          <a:xfrm>
            <a:off x="1264679" y="243936"/>
            <a:ext cx="7927447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短视频内容云端处理</a:t>
            </a:r>
            <a:endParaRPr lang="en-US" altLang="zh-CN" sz="2800" dirty="0">
              <a:solidFill>
                <a:srgbClr val="06A7E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image1.png" descr="qiniu-logo.ps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5377" y="341293"/>
            <a:ext cx="1140726" cy="36696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/>
          <p:cNvSpPr txBox="1"/>
          <p:nvPr/>
        </p:nvSpPr>
        <p:spPr>
          <a:xfrm>
            <a:off x="636762" y="1182162"/>
            <a:ext cx="10501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七牛云提供音视频处理服务，用户上传原视频到七牛云存储，在云端进行异步转码操作，存储到云存储。当用户请求时直接请求转码后的音视频内容即可。</a:t>
            </a:r>
          </a:p>
        </p:txBody>
      </p:sp>
      <p:sp>
        <p:nvSpPr>
          <p:cNvPr id="40" name="AutoShape 22"/>
          <p:cNvSpPr>
            <a:spLocks/>
          </p:cNvSpPr>
          <p:nvPr/>
        </p:nvSpPr>
        <p:spPr bwMode="auto">
          <a:xfrm>
            <a:off x="1604252" y="2505070"/>
            <a:ext cx="6046268" cy="1515937"/>
          </a:xfrm>
          <a:custGeom>
            <a:avLst/>
            <a:gdLst>
              <a:gd name="T0" fmla="+- 0 10736 297"/>
              <a:gd name="T1" fmla="*/ T0 w 20879"/>
              <a:gd name="T2" fmla="+- 0 10743 401"/>
              <a:gd name="T3" fmla="*/ 10743 h 20684"/>
              <a:gd name="T4" fmla="+- 0 10736 297"/>
              <a:gd name="T5" fmla="*/ T4 w 20879"/>
              <a:gd name="T6" fmla="+- 0 10743 401"/>
              <a:gd name="T7" fmla="*/ 10743 h 20684"/>
              <a:gd name="T8" fmla="+- 0 10736 297"/>
              <a:gd name="T9" fmla="*/ T8 w 20879"/>
              <a:gd name="T10" fmla="+- 0 10743 401"/>
              <a:gd name="T11" fmla="*/ 10743 h 20684"/>
              <a:gd name="T12" fmla="+- 0 10736 297"/>
              <a:gd name="T13" fmla="*/ T12 w 20879"/>
              <a:gd name="T14" fmla="+- 0 10743 401"/>
              <a:gd name="T15" fmla="*/ 10743 h 2068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879" h="20684">
                <a:moveTo>
                  <a:pt x="1901" y="6800"/>
                </a:moveTo>
                <a:lnTo>
                  <a:pt x="1901" y="6800"/>
                </a:lnTo>
                <a:cubicBezTo>
                  <a:pt x="1658" y="4397"/>
                  <a:pt x="2907" y="2184"/>
                  <a:pt x="4691" y="1857"/>
                </a:cubicBezTo>
                <a:cubicBezTo>
                  <a:pt x="5414" y="1724"/>
                  <a:pt x="6149" y="1922"/>
                  <a:pt x="6778" y="2419"/>
                </a:cubicBezTo>
                <a:cubicBezTo>
                  <a:pt x="7445" y="725"/>
                  <a:pt x="9003" y="82"/>
                  <a:pt x="10259" y="981"/>
                </a:cubicBezTo>
                <a:cubicBezTo>
                  <a:pt x="10478" y="1139"/>
                  <a:pt x="10680" y="1338"/>
                  <a:pt x="10857" y="1573"/>
                </a:cubicBezTo>
                <a:cubicBezTo>
                  <a:pt x="11377" y="169"/>
                  <a:pt x="12642" y="-401"/>
                  <a:pt x="13683" y="299"/>
                </a:cubicBezTo>
                <a:cubicBezTo>
                  <a:pt x="13971" y="493"/>
                  <a:pt x="14223" y="774"/>
                  <a:pt x="14418" y="1119"/>
                </a:cubicBezTo>
                <a:cubicBezTo>
                  <a:pt x="15255" y="-209"/>
                  <a:pt x="16734" y="-373"/>
                  <a:pt x="17722" y="753"/>
                </a:cubicBezTo>
                <a:cubicBezTo>
                  <a:pt x="18137" y="1226"/>
                  <a:pt x="18417" y="1878"/>
                  <a:pt x="18513" y="2598"/>
                </a:cubicBezTo>
                <a:cubicBezTo>
                  <a:pt x="19885" y="3102"/>
                  <a:pt x="20694" y="5013"/>
                  <a:pt x="20321" y="6865"/>
                </a:cubicBezTo>
                <a:cubicBezTo>
                  <a:pt x="20289" y="7020"/>
                  <a:pt x="20250" y="7173"/>
                  <a:pt x="20203" y="7321"/>
                </a:cubicBezTo>
                <a:cubicBezTo>
                  <a:pt x="21303" y="9251"/>
                  <a:pt x="21034" y="12017"/>
                  <a:pt x="19601" y="13499"/>
                </a:cubicBezTo>
                <a:cubicBezTo>
                  <a:pt x="19156" y="13961"/>
                  <a:pt x="18629" y="14259"/>
                  <a:pt x="18072" y="14367"/>
                </a:cubicBezTo>
                <a:cubicBezTo>
                  <a:pt x="18072" y="16443"/>
                  <a:pt x="16822" y="18126"/>
                  <a:pt x="15280" y="18126"/>
                </a:cubicBezTo>
                <a:cubicBezTo>
                  <a:pt x="14757" y="18126"/>
                  <a:pt x="14245" y="17928"/>
                  <a:pt x="13801" y="17556"/>
                </a:cubicBezTo>
                <a:cubicBezTo>
                  <a:pt x="13280" y="19883"/>
                  <a:pt x="11460" y="21199"/>
                  <a:pt x="9738" y="20494"/>
                </a:cubicBezTo>
                <a:cubicBezTo>
                  <a:pt x="9016" y="20199"/>
                  <a:pt x="8392" y="19574"/>
                  <a:pt x="7973" y="18727"/>
                </a:cubicBezTo>
                <a:cubicBezTo>
                  <a:pt x="6209" y="20160"/>
                  <a:pt x="3920" y="19389"/>
                  <a:pt x="2859" y="17004"/>
                </a:cubicBezTo>
                <a:cubicBezTo>
                  <a:pt x="2846" y="16974"/>
                  <a:pt x="2833" y="16944"/>
                  <a:pt x="2820" y="16914"/>
                </a:cubicBezTo>
                <a:cubicBezTo>
                  <a:pt x="1666" y="17096"/>
                  <a:pt x="620" y="15986"/>
                  <a:pt x="485" y="14435"/>
                </a:cubicBezTo>
                <a:cubicBezTo>
                  <a:pt x="412" y="13608"/>
                  <a:pt x="615" y="12780"/>
                  <a:pt x="1038" y="12172"/>
                </a:cubicBezTo>
                <a:cubicBezTo>
                  <a:pt x="39" y="11379"/>
                  <a:pt x="-297" y="9639"/>
                  <a:pt x="288" y="8285"/>
                </a:cubicBezTo>
                <a:cubicBezTo>
                  <a:pt x="626" y="7504"/>
                  <a:pt x="1218" y="6988"/>
                  <a:pt x="1883" y="6895"/>
                </a:cubicBezTo>
                <a:close/>
              </a:path>
            </a:pathLst>
          </a:custGeom>
          <a:solidFill>
            <a:srgbClr val="06A7E1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Calibri" charset="0"/>
              </a:rPr>
              <a:t>七牛云存储</a:t>
            </a:r>
          </a:p>
        </p:txBody>
      </p:sp>
      <p:pic>
        <p:nvPicPr>
          <p:cNvPr id="41" name="Picture 14" descr="iphone-white-front_mo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042" y="5557857"/>
            <a:ext cx="531223" cy="82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2" name="Line 30"/>
          <p:cNvSpPr>
            <a:spLocks noChangeShapeType="1"/>
          </p:cNvSpPr>
          <p:nvPr/>
        </p:nvSpPr>
        <p:spPr bwMode="auto">
          <a:xfrm flipV="1">
            <a:off x="2596318" y="3683554"/>
            <a:ext cx="648535" cy="1735263"/>
          </a:xfrm>
          <a:prstGeom prst="line">
            <a:avLst/>
          </a:prstGeom>
          <a:noFill/>
          <a:ln w="25400" cap="flat" cmpd="sng">
            <a:solidFill>
              <a:srgbClr val="7AF800"/>
            </a:solidFill>
            <a:prstDash val="solid"/>
            <a:round/>
            <a:headEnd type="arrow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2609427" y="4533248"/>
            <a:ext cx="1749577" cy="392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600" b="0" i="0" kern="120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algn="l"/>
            <a:endParaRPr kumimoji="1"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203255" y="4795016"/>
            <a:ext cx="43502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demo.qiniudn.com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/sample_new.mp4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36762" y="2541304"/>
            <a:ext cx="1556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原视频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1080P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90738" y="4516390"/>
            <a:ext cx="594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GET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获得处理后的视频</a:t>
            </a:r>
          </a:p>
        </p:txBody>
      </p:sp>
      <p:sp>
        <p:nvSpPr>
          <p:cNvPr id="47" name="Line 28"/>
          <p:cNvSpPr>
            <a:spLocks noChangeShapeType="1"/>
          </p:cNvSpPr>
          <p:nvPr/>
        </p:nvSpPr>
        <p:spPr bwMode="auto">
          <a:xfrm>
            <a:off x="2052352" y="3836690"/>
            <a:ext cx="437033" cy="1582129"/>
          </a:xfrm>
          <a:prstGeom prst="line">
            <a:avLst/>
          </a:prstGeom>
          <a:noFill/>
          <a:ln w="25400" cap="flat" cmpd="sng">
            <a:solidFill>
              <a:srgbClr val="FF8B00"/>
            </a:solidFill>
            <a:prstDash val="solid"/>
            <a:round/>
            <a:headEnd type="arrow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9" name="标题 1"/>
          <p:cNvSpPr txBox="1">
            <a:spLocks/>
          </p:cNvSpPr>
          <p:nvPr/>
        </p:nvSpPr>
        <p:spPr>
          <a:xfrm>
            <a:off x="2730450" y="5830153"/>
            <a:ext cx="1458086" cy="353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600" b="0" i="0" kern="120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algn="l"/>
            <a:r>
              <a:rPr kumimoji="1"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上传原视频</a:t>
            </a:r>
            <a:r>
              <a:rPr kumimoji="1"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1080P</a:t>
            </a:r>
            <a:endParaRPr kumimoji="1"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Line 28"/>
          <p:cNvSpPr>
            <a:spLocks noChangeShapeType="1"/>
          </p:cNvSpPr>
          <p:nvPr/>
        </p:nvSpPr>
        <p:spPr bwMode="auto">
          <a:xfrm flipH="1">
            <a:off x="2337753" y="3290476"/>
            <a:ext cx="809422" cy="0"/>
          </a:xfrm>
          <a:prstGeom prst="line">
            <a:avLst/>
          </a:prstGeom>
          <a:noFill/>
          <a:ln w="25400" cap="flat" cmpd="sng">
            <a:solidFill>
              <a:srgbClr val="FF8B00"/>
            </a:solidFill>
            <a:prstDash val="solid"/>
            <a:round/>
            <a:headEnd type="arrow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defTabSz="457200"/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488" y="2981233"/>
            <a:ext cx="993040" cy="618486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32" y="5655789"/>
            <a:ext cx="993040" cy="618486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625" y="3145927"/>
            <a:ext cx="496520" cy="309243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2337753" y="2850428"/>
            <a:ext cx="14927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100" dirty="0">
                <a:solidFill>
                  <a:schemeClr val="bg1"/>
                </a:solidFill>
              </a:rPr>
              <a:t>指定参数</a:t>
            </a:r>
            <a:r>
              <a:rPr kumimoji="1" lang="en-US" altLang="zh-CN" sz="1100" dirty="0">
                <a:solidFill>
                  <a:schemeClr val="bg1"/>
                </a:solidFill>
              </a:rPr>
              <a:t> </a:t>
            </a:r>
            <a:r>
              <a:rPr kumimoji="1" lang="zh-CN" altLang="en-US" sz="1100" dirty="0">
                <a:solidFill>
                  <a:schemeClr val="bg1"/>
                </a:solidFill>
              </a:rPr>
              <a:t>存储为</a:t>
            </a:r>
            <a:r>
              <a:rPr kumimoji="1" lang="en-US" altLang="zh-CN" sz="1100" dirty="0">
                <a:solidFill>
                  <a:schemeClr val="bg1"/>
                </a:solidFill>
              </a:rPr>
              <a:t>480P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8147356" y="2460603"/>
            <a:ext cx="2990590" cy="3918355"/>
            <a:chOff x="98656" y="2517476"/>
            <a:chExt cx="3044153" cy="3918355"/>
          </a:xfrm>
        </p:grpSpPr>
        <p:sp>
          <p:nvSpPr>
            <p:cNvPr id="63" name="矩形: 圆角 80"/>
            <p:cNvSpPr/>
            <p:nvPr/>
          </p:nvSpPr>
          <p:spPr>
            <a:xfrm>
              <a:off x="98656" y="4453426"/>
              <a:ext cx="3024474" cy="522129"/>
            </a:xfrm>
            <a:prstGeom prst="roundRect">
              <a:avLst/>
            </a:prstGeom>
            <a:solidFill>
              <a:srgbClr val="1398C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zh-CN" altLang="en-US" sz="240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98656" y="2517476"/>
              <a:ext cx="3044153" cy="3918355"/>
              <a:chOff x="3761548" y="689899"/>
              <a:chExt cx="2668668" cy="4715603"/>
            </a:xfrm>
          </p:grpSpPr>
          <p:sp>
            <p:nvSpPr>
              <p:cNvPr id="65" name="Shape 711"/>
              <p:cNvSpPr/>
              <p:nvPr/>
            </p:nvSpPr>
            <p:spPr>
              <a:xfrm>
                <a:off x="4441599" y="689899"/>
                <a:ext cx="1265873" cy="373772"/>
              </a:xfrm>
              <a:prstGeom prst="rect">
                <a:avLst/>
              </a:prstGeom>
              <a:ln w="12700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16628" tIns="16628" rIns="16628" bIns="16628" anchor="ctr">
                <a:spAutoFit/>
              </a:bodyPr>
              <a:lstStyle>
                <a:lvl1pPr defTabSz="825500">
                  <a:defRPr sz="4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音、视频处理</a:t>
                </a:r>
                <a:endParaRPr sz="1800" b="1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66" name="Shape 712"/>
              <p:cNvSpPr/>
              <p:nvPr/>
            </p:nvSpPr>
            <p:spPr>
              <a:xfrm>
                <a:off x="3761548" y="1419183"/>
                <a:ext cx="1283024" cy="672679"/>
              </a:xfrm>
              <a:prstGeom prst="roundRect">
                <a:avLst>
                  <a:gd name="adj" fmla="val 7207"/>
                </a:avLst>
              </a:prstGeom>
              <a:ln w="25400">
                <a:solidFill>
                  <a:schemeClr val="tx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24943" tIns="24943" rIns="24943" bIns="24943" anchor="ctr"/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67" name="Shape 713"/>
              <p:cNvSpPr/>
              <p:nvPr/>
            </p:nvSpPr>
            <p:spPr>
              <a:xfrm>
                <a:off x="3834042" y="1581646"/>
                <a:ext cx="1075780" cy="299692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6628" tIns="16628" rIns="16628" bIns="16628" anchor="ctr">
                <a:spAutoFit/>
              </a:bodyPr>
              <a:lstStyle>
                <a:lvl1pPr defTabSz="825500"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音、视频转码</a:t>
                </a:r>
                <a:endParaRPr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68" name="Shape 714"/>
              <p:cNvSpPr/>
              <p:nvPr/>
            </p:nvSpPr>
            <p:spPr>
              <a:xfrm>
                <a:off x="3761548" y="2222855"/>
                <a:ext cx="1283024" cy="672679"/>
              </a:xfrm>
              <a:prstGeom prst="roundRect">
                <a:avLst>
                  <a:gd name="adj" fmla="val 7207"/>
                </a:avLst>
              </a:prstGeom>
              <a:ln w="25400">
                <a:solidFill>
                  <a:schemeClr val="tx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24943" tIns="24943" rIns="24943" bIns="24943" anchor="ctr"/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69" name="Shape 715"/>
              <p:cNvSpPr/>
              <p:nvPr/>
            </p:nvSpPr>
            <p:spPr>
              <a:xfrm>
                <a:off x="3819138" y="2389734"/>
                <a:ext cx="1080691" cy="309152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6628" tIns="16628" rIns="16628" bIns="16628" anchor="ctr">
                <a:spAutoFit/>
              </a:bodyPr>
              <a:lstStyle>
                <a:lvl1pPr defTabSz="825500"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截取、缩放</a:t>
                </a:r>
                <a:endParaRPr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0" name="Shape 716"/>
              <p:cNvSpPr/>
              <p:nvPr/>
            </p:nvSpPr>
            <p:spPr>
              <a:xfrm>
                <a:off x="3761548" y="3026527"/>
                <a:ext cx="1283024" cy="672679"/>
              </a:xfrm>
              <a:prstGeom prst="roundRect">
                <a:avLst>
                  <a:gd name="adj" fmla="val 7207"/>
                </a:avLst>
              </a:prstGeom>
              <a:ln w="25400">
                <a:solidFill>
                  <a:schemeClr val="tx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24943" tIns="24943" rIns="24943" bIns="24943" anchor="ctr"/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1" name="Shape 717"/>
              <p:cNvSpPr/>
              <p:nvPr/>
            </p:nvSpPr>
            <p:spPr>
              <a:xfrm>
                <a:off x="3810232" y="3226168"/>
                <a:ext cx="1089598" cy="299692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6628" tIns="16628" rIns="16628" bIns="16628" anchor="ctr">
                <a:spAutoFit/>
              </a:bodyPr>
              <a:lstStyle>
                <a:lvl1pPr defTabSz="825500"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字幕合成</a:t>
                </a:r>
                <a:endParaRPr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2" name="Shape 718"/>
              <p:cNvSpPr/>
              <p:nvPr/>
            </p:nvSpPr>
            <p:spPr>
              <a:xfrm>
                <a:off x="3761548" y="3830199"/>
                <a:ext cx="1283024" cy="672679"/>
              </a:xfrm>
              <a:prstGeom prst="roundRect">
                <a:avLst>
                  <a:gd name="adj" fmla="val 7207"/>
                </a:avLst>
              </a:prstGeom>
              <a:ln w="25400">
                <a:solidFill>
                  <a:schemeClr val="tx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24943" tIns="24943" rIns="24943" bIns="24943" anchor="ctr"/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3" name="Shape 719"/>
              <p:cNvSpPr/>
              <p:nvPr/>
            </p:nvSpPr>
            <p:spPr>
              <a:xfrm>
                <a:off x="3861720" y="4048126"/>
                <a:ext cx="1048102" cy="299692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6628" tIns="16628" rIns="16628" bIns="16628" anchor="ctr">
                <a:spAutoFit/>
              </a:bodyPr>
              <a:lstStyle>
                <a:lvl1pPr defTabSz="825500"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移除音视频流</a:t>
                </a:r>
                <a:endParaRPr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4" name="Shape 720"/>
              <p:cNvSpPr/>
              <p:nvPr/>
            </p:nvSpPr>
            <p:spPr>
              <a:xfrm>
                <a:off x="5128914" y="1419183"/>
                <a:ext cx="1301302" cy="672679"/>
              </a:xfrm>
              <a:prstGeom prst="roundRect">
                <a:avLst>
                  <a:gd name="adj" fmla="val 7207"/>
                </a:avLst>
              </a:prstGeom>
              <a:ln w="25400">
                <a:solidFill>
                  <a:schemeClr val="tx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24943" tIns="24943" rIns="24943" bIns="24943" anchor="ctr"/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Shape 721"/>
              <p:cNvSpPr/>
              <p:nvPr/>
            </p:nvSpPr>
            <p:spPr>
              <a:xfrm>
                <a:off x="5192041" y="1605678"/>
                <a:ext cx="1151437" cy="299692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16628" tIns="16628" rIns="16628" bIns="16628" anchor="ctr">
                <a:spAutoFit/>
              </a:bodyPr>
              <a:lstStyle>
                <a:lvl1pPr defTabSz="825500"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文字、图片水印</a:t>
                </a:r>
              </a:p>
            </p:txBody>
          </p:sp>
          <p:sp>
            <p:nvSpPr>
              <p:cNvPr id="76" name="Shape 722"/>
              <p:cNvSpPr/>
              <p:nvPr/>
            </p:nvSpPr>
            <p:spPr>
              <a:xfrm>
                <a:off x="5128914" y="2222855"/>
                <a:ext cx="1284050" cy="672679"/>
              </a:xfrm>
              <a:prstGeom prst="roundRect">
                <a:avLst>
                  <a:gd name="adj" fmla="val 7207"/>
                </a:avLst>
              </a:prstGeom>
              <a:ln w="25400">
                <a:solidFill>
                  <a:schemeClr val="tx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24943" tIns="24943" rIns="24943" bIns="24943" anchor="ctr"/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Shape 723"/>
              <p:cNvSpPr/>
              <p:nvPr/>
            </p:nvSpPr>
            <p:spPr>
              <a:xfrm>
                <a:off x="5192040" y="2430197"/>
                <a:ext cx="1119319" cy="299692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6628" tIns="16628" rIns="16628" bIns="16628" anchor="ctr">
                <a:spAutoFit/>
              </a:bodyPr>
              <a:lstStyle>
                <a:lvl1pPr defTabSz="825500"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切片、加密</a:t>
                </a:r>
                <a:endParaRPr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Shape 724"/>
              <p:cNvSpPr/>
              <p:nvPr/>
            </p:nvSpPr>
            <p:spPr>
              <a:xfrm>
                <a:off x="5128915" y="3026527"/>
                <a:ext cx="1284049" cy="672679"/>
              </a:xfrm>
              <a:prstGeom prst="roundRect">
                <a:avLst>
                  <a:gd name="adj" fmla="val 7207"/>
                </a:avLst>
              </a:prstGeom>
              <a:ln w="25400">
                <a:solidFill>
                  <a:schemeClr val="tx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24943" tIns="24943" rIns="24943" bIns="24943" anchor="ctr"/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9" name="Shape 725"/>
              <p:cNvSpPr/>
              <p:nvPr/>
            </p:nvSpPr>
            <p:spPr>
              <a:xfrm>
                <a:off x="5189061" y="3213021"/>
                <a:ext cx="1122299" cy="297284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6628" tIns="16628" rIns="16628" bIns="16628" anchor="ctr">
                <a:spAutoFit/>
              </a:bodyPr>
              <a:lstStyle>
                <a:lvl1pPr defTabSz="825500"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视频采样抽帧</a:t>
                </a:r>
                <a:endParaRPr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0" name="Shape 726"/>
              <p:cNvSpPr/>
              <p:nvPr/>
            </p:nvSpPr>
            <p:spPr>
              <a:xfrm>
                <a:off x="5128915" y="3830199"/>
                <a:ext cx="1301301" cy="672679"/>
              </a:xfrm>
              <a:prstGeom prst="roundRect">
                <a:avLst>
                  <a:gd name="adj" fmla="val 7207"/>
                </a:avLst>
              </a:prstGeom>
              <a:ln w="25400">
                <a:solidFill>
                  <a:schemeClr val="tx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24943" tIns="24943" rIns="24943" bIns="24943" anchor="ctr"/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1" name="Shape 727"/>
              <p:cNvSpPr/>
              <p:nvPr/>
            </p:nvSpPr>
            <p:spPr>
              <a:xfrm>
                <a:off x="5181127" y="4016114"/>
                <a:ext cx="1122299" cy="299692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6628" tIns="16628" rIns="16628" bIns="16628" anchor="ctr">
                <a:spAutoFit/>
              </a:bodyPr>
              <a:lstStyle>
                <a:lvl1pPr defTabSz="825500"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音、视频拼接</a:t>
                </a:r>
                <a:endParaRPr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Shape 715"/>
              <p:cNvSpPr/>
              <p:nvPr/>
            </p:nvSpPr>
            <p:spPr>
              <a:xfrm>
                <a:off x="3834017" y="4913473"/>
                <a:ext cx="1105520" cy="299692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6628" tIns="16628" rIns="16628" bIns="16628" anchor="ctr">
                <a:spAutoFit/>
              </a:bodyPr>
              <a:lstStyle>
                <a:lvl1pPr defTabSz="825500"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移除元信息</a:t>
                </a:r>
                <a:endParaRPr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Shape 718"/>
              <p:cNvSpPr/>
              <p:nvPr/>
            </p:nvSpPr>
            <p:spPr>
              <a:xfrm>
                <a:off x="3761548" y="4725077"/>
                <a:ext cx="1298011" cy="672679"/>
              </a:xfrm>
              <a:prstGeom prst="roundRect">
                <a:avLst>
                  <a:gd name="adj" fmla="val 7207"/>
                </a:avLst>
              </a:prstGeom>
              <a:ln w="25400">
                <a:solidFill>
                  <a:schemeClr val="tx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24943" tIns="24943" rIns="24943" bIns="24943" anchor="ctr"/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4" name="Shape 718"/>
              <p:cNvSpPr/>
              <p:nvPr/>
            </p:nvSpPr>
            <p:spPr>
              <a:xfrm>
                <a:off x="5128915" y="4732823"/>
                <a:ext cx="1301301" cy="672679"/>
              </a:xfrm>
              <a:prstGeom prst="roundRect">
                <a:avLst>
                  <a:gd name="adj" fmla="val 7207"/>
                </a:avLst>
              </a:prstGeom>
              <a:ln w="25400">
                <a:solidFill>
                  <a:schemeClr val="tx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24943" tIns="24943" rIns="24943" bIns="24943" anchor="ctr"/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5" name="Shape 725"/>
              <p:cNvSpPr/>
              <p:nvPr/>
            </p:nvSpPr>
            <p:spPr>
              <a:xfrm>
                <a:off x="5203058" y="4916114"/>
                <a:ext cx="1123288" cy="299692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6628" tIns="16628" rIns="16628" bIns="16628" anchor="ctr">
                <a:spAutoFit/>
              </a:bodyPr>
              <a:lstStyle>
                <a:lvl1pPr defTabSz="825500">
                  <a:defRPr sz="3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More……</a:t>
                </a:r>
                <a:endParaRPr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03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38002" y="1107166"/>
            <a:ext cx="110950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七牛融合国内外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多家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厂商的优质资源，为客户提供优质的内容分发服务。</a:t>
            </a:r>
            <a:r>
              <a:rPr lang="zh-TW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在国内各大运营商处均已部署，并在国内各主要城市和地区均有骨干节点，可充分保证网络覆盖面和服务效果。</a:t>
            </a:r>
            <a:endParaRPr lang="zh-CN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934566" y="2038995"/>
            <a:ext cx="8377012" cy="4549888"/>
            <a:chOff x="1792224" y="1978735"/>
            <a:chExt cx="8670919" cy="4709521"/>
          </a:xfrm>
        </p:grpSpPr>
        <p:grpSp>
          <p:nvGrpSpPr>
            <p:cNvPr id="2" name="组合 1"/>
            <p:cNvGrpSpPr/>
            <p:nvPr/>
          </p:nvGrpSpPr>
          <p:grpSpPr>
            <a:xfrm>
              <a:off x="1792224" y="1978735"/>
              <a:ext cx="8670919" cy="4709521"/>
              <a:chOff x="547058" y="1082094"/>
              <a:chExt cx="9797214" cy="5321257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048314" y="2627882"/>
                <a:ext cx="5887559" cy="294894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6A7E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713030" y="2004599"/>
                <a:ext cx="8442061" cy="3935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6A7E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2076" y="3428097"/>
                <a:ext cx="3252640" cy="16845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6A7E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Group 21"/>
              <p:cNvGrpSpPr>
                <a:grpSpLocks/>
              </p:cNvGrpSpPr>
              <p:nvPr/>
            </p:nvGrpSpPr>
            <p:grpSpPr bwMode="auto">
              <a:xfrm>
                <a:off x="5651364" y="3860549"/>
                <a:ext cx="1395097" cy="930646"/>
                <a:chOff x="0" y="-1"/>
                <a:chExt cx="1503683" cy="969072"/>
              </a:xfrm>
            </p:grpSpPr>
            <p:sp>
              <p:nvSpPr>
                <p:cNvPr id="9" name="AutoShape 22"/>
                <p:cNvSpPr>
                  <a:spLocks/>
                </p:cNvSpPr>
                <p:nvPr/>
              </p:nvSpPr>
              <p:spPr bwMode="auto">
                <a:xfrm>
                  <a:off x="0" y="-1"/>
                  <a:ext cx="1503683" cy="969072"/>
                </a:xfrm>
                <a:custGeom>
                  <a:avLst/>
                  <a:gdLst>
                    <a:gd name="T0" fmla="+- 0 10736 297"/>
                    <a:gd name="T1" fmla="*/ T0 w 20879"/>
                    <a:gd name="T2" fmla="+- 0 10743 401"/>
                    <a:gd name="T3" fmla="*/ 10743 h 20684"/>
                    <a:gd name="T4" fmla="+- 0 10736 297"/>
                    <a:gd name="T5" fmla="*/ T4 w 20879"/>
                    <a:gd name="T6" fmla="+- 0 10743 401"/>
                    <a:gd name="T7" fmla="*/ 10743 h 20684"/>
                    <a:gd name="T8" fmla="+- 0 10736 297"/>
                    <a:gd name="T9" fmla="*/ T8 w 20879"/>
                    <a:gd name="T10" fmla="+- 0 10743 401"/>
                    <a:gd name="T11" fmla="*/ 10743 h 20684"/>
                    <a:gd name="T12" fmla="+- 0 10736 297"/>
                    <a:gd name="T13" fmla="*/ T12 w 20879"/>
                    <a:gd name="T14" fmla="+- 0 10743 401"/>
                    <a:gd name="T15" fmla="*/ 10743 h 2068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0879" h="20684">
                      <a:moveTo>
                        <a:pt x="1901" y="6800"/>
                      </a:moveTo>
                      <a:lnTo>
                        <a:pt x="1901" y="6800"/>
                      </a:lnTo>
                      <a:cubicBezTo>
                        <a:pt x="1658" y="4397"/>
                        <a:pt x="2907" y="2184"/>
                        <a:pt x="4691" y="1857"/>
                      </a:cubicBezTo>
                      <a:cubicBezTo>
                        <a:pt x="5414" y="1724"/>
                        <a:pt x="6149" y="1922"/>
                        <a:pt x="6778" y="2419"/>
                      </a:cubicBezTo>
                      <a:cubicBezTo>
                        <a:pt x="7445" y="725"/>
                        <a:pt x="9003" y="82"/>
                        <a:pt x="10259" y="981"/>
                      </a:cubicBezTo>
                      <a:cubicBezTo>
                        <a:pt x="10478" y="1139"/>
                        <a:pt x="10680" y="1338"/>
                        <a:pt x="10857" y="1573"/>
                      </a:cubicBezTo>
                      <a:cubicBezTo>
                        <a:pt x="11377" y="169"/>
                        <a:pt x="12642" y="-401"/>
                        <a:pt x="13683" y="299"/>
                      </a:cubicBezTo>
                      <a:cubicBezTo>
                        <a:pt x="13971" y="493"/>
                        <a:pt x="14223" y="774"/>
                        <a:pt x="14418" y="1119"/>
                      </a:cubicBezTo>
                      <a:cubicBezTo>
                        <a:pt x="15255" y="-209"/>
                        <a:pt x="16734" y="-373"/>
                        <a:pt x="17722" y="753"/>
                      </a:cubicBezTo>
                      <a:cubicBezTo>
                        <a:pt x="18137" y="1226"/>
                        <a:pt x="18417" y="1878"/>
                        <a:pt x="18513" y="2598"/>
                      </a:cubicBezTo>
                      <a:cubicBezTo>
                        <a:pt x="19885" y="3102"/>
                        <a:pt x="20694" y="5013"/>
                        <a:pt x="20321" y="6865"/>
                      </a:cubicBezTo>
                      <a:cubicBezTo>
                        <a:pt x="20289" y="7020"/>
                        <a:pt x="20250" y="7173"/>
                        <a:pt x="20203" y="7321"/>
                      </a:cubicBezTo>
                      <a:cubicBezTo>
                        <a:pt x="21303" y="9251"/>
                        <a:pt x="21034" y="12017"/>
                        <a:pt x="19601" y="13499"/>
                      </a:cubicBezTo>
                      <a:cubicBezTo>
                        <a:pt x="19156" y="13961"/>
                        <a:pt x="18629" y="14259"/>
                        <a:pt x="18072" y="14367"/>
                      </a:cubicBezTo>
                      <a:cubicBezTo>
                        <a:pt x="18072" y="16443"/>
                        <a:pt x="16822" y="18126"/>
                        <a:pt x="15280" y="18126"/>
                      </a:cubicBezTo>
                      <a:cubicBezTo>
                        <a:pt x="14757" y="18126"/>
                        <a:pt x="14245" y="17928"/>
                        <a:pt x="13801" y="17556"/>
                      </a:cubicBezTo>
                      <a:cubicBezTo>
                        <a:pt x="13280" y="19883"/>
                        <a:pt x="11460" y="21199"/>
                        <a:pt x="9738" y="20494"/>
                      </a:cubicBezTo>
                      <a:cubicBezTo>
                        <a:pt x="9016" y="20199"/>
                        <a:pt x="8392" y="19574"/>
                        <a:pt x="7973" y="18727"/>
                      </a:cubicBezTo>
                      <a:cubicBezTo>
                        <a:pt x="6209" y="20160"/>
                        <a:pt x="3920" y="19389"/>
                        <a:pt x="2859" y="17004"/>
                      </a:cubicBezTo>
                      <a:cubicBezTo>
                        <a:pt x="2846" y="16974"/>
                        <a:pt x="2833" y="16944"/>
                        <a:pt x="2820" y="16914"/>
                      </a:cubicBezTo>
                      <a:cubicBezTo>
                        <a:pt x="1666" y="17096"/>
                        <a:pt x="620" y="15986"/>
                        <a:pt x="485" y="14435"/>
                      </a:cubicBezTo>
                      <a:cubicBezTo>
                        <a:pt x="412" y="13608"/>
                        <a:pt x="615" y="12780"/>
                        <a:pt x="1038" y="12172"/>
                      </a:cubicBezTo>
                      <a:cubicBezTo>
                        <a:pt x="39" y="11379"/>
                        <a:pt x="-297" y="9639"/>
                        <a:pt x="288" y="8285"/>
                      </a:cubicBezTo>
                      <a:cubicBezTo>
                        <a:pt x="626" y="7504"/>
                        <a:pt x="1218" y="6988"/>
                        <a:pt x="1883" y="68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 cmpd="sng">
                  <a:solidFill>
                    <a:srgbClr val="06A7E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/>
                      <a:sym typeface="Calibri" charset="0"/>
                    </a:rPr>
                    <a:t>七牛云</a:t>
                  </a:r>
                </a:p>
              </p:txBody>
            </p:sp>
            <p:sp>
              <p:nvSpPr>
                <p:cNvPr id="10" name="AutoShape 23"/>
                <p:cNvSpPr>
                  <a:spLocks/>
                </p:cNvSpPr>
                <p:nvPr/>
              </p:nvSpPr>
              <p:spPr bwMode="auto">
                <a:xfrm>
                  <a:off x="76353" y="49276"/>
                  <a:ext cx="1377876" cy="8227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80" y="14010"/>
                      </a:moveTo>
                      <a:lnTo>
                        <a:pt x="1380" y="14010"/>
                      </a:lnTo>
                      <a:cubicBezTo>
                        <a:pt x="899" y="14066"/>
                        <a:pt x="417" y="13902"/>
                        <a:pt x="0" y="13542"/>
                      </a:cubicBezTo>
                      <a:moveTo>
                        <a:pt x="2598" y="19137"/>
                      </a:moveTo>
                      <a:lnTo>
                        <a:pt x="2598" y="19137"/>
                      </a:lnTo>
                      <a:cubicBezTo>
                        <a:pt x="2405" y="19250"/>
                        <a:pt x="2202" y="19325"/>
                        <a:pt x="1994" y="19361"/>
                      </a:cubicBezTo>
                      <a:moveTo>
                        <a:pt x="7802" y="21600"/>
                      </a:moveTo>
                      <a:lnTo>
                        <a:pt x="7802" y="21600"/>
                      </a:lnTo>
                      <a:cubicBezTo>
                        <a:pt x="7657" y="21279"/>
                        <a:pt x="7535" y="20936"/>
                        <a:pt x="7438" y="20577"/>
                      </a:cubicBezTo>
                      <a:moveTo>
                        <a:pt x="14532" y="19050"/>
                      </a:moveTo>
                      <a:lnTo>
                        <a:pt x="14532" y="19050"/>
                      </a:lnTo>
                      <a:cubicBezTo>
                        <a:pt x="14510" y="19430"/>
                        <a:pt x="14462" y="19806"/>
                        <a:pt x="14386" y="20172"/>
                      </a:cubicBezTo>
                      <a:moveTo>
                        <a:pt x="17421" y="12116"/>
                      </a:moveTo>
                      <a:lnTo>
                        <a:pt x="17421" y="12116"/>
                      </a:lnTo>
                      <a:cubicBezTo>
                        <a:pt x="18505" y="12890"/>
                        <a:pt x="19193" y="14504"/>
                        <a:pt x="19193" y="16273"/>
                      </a:cubicBezTo>
                      <a:moveTo>
                        <a:pt x="21600" y="7649"/>
                      </a:moveTo>
                      <a:lnTo>
                        <a:pt x="21600" y="7649"/>
                      </a:lnTo>
                      <a:cubicBezTo>
                        <a:pt x="21423" y="8256"/>
                        <a:pt x="21153" y="8794"/>
                        <a:pt x="20811" y="9222"/>
                      </a:cubicBezTo>
                      <a:moveTo>
                        <a:pt x="19707" y="1814"/>
                      </a:moveTo>
                      <a:lnTo>
                        <a:pt x="19707" y="1814"/>
                      </a:lnTo>
                      <a:cubicBezTo>
                        <a:pt x="19737" y="2059"/>
                        <a:pt x="19751" y="2307"/>
                        <a:pt x="19749" y="2556"/>
                      </a:cubicBezTo>
                      <a:moveTo>
                        <a:pt x="14668" y="947"/>
                      </a:moveTo>
                      <a:lnTo>
                        <a:pt x="14668" y="947"/>
                      </a:lnTo>
                      <a:cubicBezTo>
                        <a:pt x="14771" y="605"/>
                        <a:pt x="14907" y="286"/>
                        <a:pt x="15073" y="0"/>
                      </a:cubicBezTo>
                      <a:moveTo>
                        <a:pt x="10888" y="1399"/>
                      </a:moveTo>
                      <a:lnTo>
                        <a:pt x="10888" y="1399"/>
                      </a:lnTo>
                      <a:cubicBezTo>
                        <a:pt x="10930" y="1115"/>
                        <a:pt x="10996" y="841"/>
                        <a:pt x="11084" y="582"/>
                      </a:cubicBezTo>
                      <a:moveTo>
                        <a:pt x="6452" y="1676"/>
                      </a:moveTo>
                      <a:lnTo>
                        <a:pt x="6452" y="1676"/>
                      </a:lnTo>
                      <a:cubicBezTo>
                        <a:pt x="6709" y="1897"/>
                        <a:pt x="6947" y="2163"/>
                        <a:pt x="7160" y="2469"/>
                      </a:cubicBezTo>
                      <a:moveTo>
                        <a:pt x="1072" y="7905"/>
                      </a:moveTo>
                      <a:lnTo>
                        <a:pt x="1072" y="7905"/>
                      </a:lnTo>
                      <a:cubicBezTo>
                        <a:pt x="1016" y="7632"/>
                        <a:pt x="974" y="7353"/>
                        <a:pt x="948" y="7071"/>
                      </a:cubicBezTo>
                    </a:path>
                  </a:pathLst>
                </a:custGeom>
                <a:noFill/>
                <a:ln w="25400" cap="flat" cmpd="sng">
                  <a:solidFill>
                    <a:srgbClr val="3A5E8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charset="0"/>
                    <a:sym typeface="Calibri" charset="0"/>
                  </a:endParaRPr>
                </a:p>
              </p:txBody>
            </p:sp>
          </p:grpSp>
          <p:pic>
            <p:nvPicPr>
              <p:cNvPr id="11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0385" y="3146821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7565" y="4091996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285" y="4641900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3357" y="2780281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3357" y="4746092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8177" y="2566142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2794" y="4458535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7499" y="1638060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1025" y="5479171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269" y="1902875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7313" y="4898492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3173" y="1120094"/>
                <a:ext cx="506298" cy="506298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7313" y="5836463"/>
                <a:ext cx="529631" cy="529631"/>
              </a:xfrm>
              <a:prstGeom prst="rect">
                <a:avLst/>
              </a:prstGeom>
            </p:spPr>
          </p:pic>
          <p:pic>
            <p:nvPicPr>
              <p:cNvPr id="26" name="Picture 14" descr="iphone-white-front_mod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4103" y="1373244"/>
                <a:ext cx="342652" cy="529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15" descr="3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6944" y="5758171"/>
                <a:ext cx="607921" cy="6079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14" descr="iphone-white-front_mod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53844" y="2233219"/>
                <a:ext cx="342652" cy="529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14" descr="iphone-white-front_mod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1192" y="2165932"/>
                <a:ext cx="342652" cy="529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14" descr="iphone-white-front_mod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850" y="1284913"/>
                <a:ext cx="342652" cy="529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15" descr="3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4282" y="1082094"/>
                <a:ext cx="607921" cy="6079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0644" y="1361577"/>
                <a:ext cx="529631" cy="529631"/>
              </a:xfrm>
              <a:prstGeom prst="rect">
                <a:avLst/>
              </a:prstGeom>
            </p:spPr>
          </p:pic>
          <p:pic>
            <p:nvPicPr>
              <p:cNvPr id="34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1193" y="3299221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5" name="标题 1"/>
              <p:cNvSpPr txBox="1">
                <a:spLocks/>
              </p:cNvSpPr>
              <p:nvPr/>
            </p:nvSpPr>
            <p:spPr>
              <a:xfrm>
                <a:off x="4980137" y="3581007"/>
                <a:ext cx="1940154" cy="3926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r" defTabSz="457200" rtl="0" eaLnBrk="1" latinLnBrk="0" hangingPunct="1">
                  <a:spcBef>
                    <a:spcPct val="0"/>
                  </a:spcBef>
                  <a:buNone/>
                  <a:defRPr sz="6600" b="0" i="0" kern="1200">
                    <a:solidFill>
                      <a:schemeClr val="bg1">
                        <a:lumMod val="95000"/>
                      </a:schemeClr>
                    </a:solidFill>
                    <a:latin typeface="微软雅黑"/>
                    <a:ea typeface="微软雅黑"/>
                    <a:cs typeface="微软雅黑"/>
                  </a:defRPr>
                </a:lvl1pPr>
              </a:lstStyle>
              <a:p>
                <a:endPara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标题 1"/>
              <p:cNvSpPr txBox="1">
                <a:spLocks/>
              </p:cNvSpPr>
              <p:nvPr/>
            </p:nvSpPr>
            <p:spPr>
              <a:xfrm>
                <a:off x="5189472" y="2029451"/>
                <a:ext cx="1165727" cy="3926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r" defTabSz="457200" rtl="0" eaLnBrk="1" latinLnBrk="0" hangingPunct="1">
                  <a:spcBef>
                    <a:spcPct val="0"/>
                  </a:spcBef>
                  <a:buNone/>
                  <a:defRPr sz="6600" b="0" i="0" kern="1200">
                    <a:solidFill>
                      <a:schemeClr val="bg1">
                        <a:lumMod val="95000"/>
                      </a:schemeClr>
                    </a:solidFill>
                    <a:latin typeface="微软雅黑"/>
                    <a:ea typeface="微软雅黑"/>
                    <a:cs typeface="微软雅黑"/>
                  </a:defRPr>
                </a:lvl1pPr>
              </a:lstStyle>
              <a:p>
                <a:r>
                  <a:rPr kumimoji="1"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网宿</a:t>
                </a:r>
              </a:p>
            </p:txBody>
          </p:sp>
          <p:sp>
            <p:nvSpPr>
              <p:cNvPr id="37" name="标题 1"/>
              <p:cNvSpPr txBox="1">
                <a:spLocks/>
              </p:cNvSpPr>
              <p:nvPr/>
            </p:nvSpPr>
            <p:spPr>
              <a:xfrm>
                <a:off x="5366605" y="2036911"/>
                <a:ext cx="973716" cy="3926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r" defTabSz="457200" rtl="0" eaLnBrk="1" latinLnBrk="0" hangingPunct="1">
                  <a:spcBef>
                    <a:spcPct val="0"/>
                  </a:spcBef>
                  <a:buNone/>
                  <a:defRPr sz="6600" b="0" i="0" kern="1200">
                    <a:solidFill>
                      <a:schemeClr val="bg1">
                        <a:lumMod val="95000"/>
                      </a:schemeClr>
                    </a:solidFill>
                    <a:latin typeface="微软雅黑"/>
                    <a:ea typeface="微软雅黑"/>
                    <a:cs typeface="微软雅黑"/>
                  </a:defRPr>
                </a:lvl1pPr>
              </a:lstStyle>
              <a:p>
                <a:endPara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标题 1"/>
              <p:cNvSpPr txBox="1">
                <a:spLocks/>
              </p:cNvSpPr>
              <p:nvPr/>
            </p:nvSpPr>
            <p:spPr>
              <a:xfrm>
                <a:off x="2212093" y="1676054"/>
                <a:ext cx="1242871" cy="3926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r" defTabSz="457200" rtl="0" eaLnBrk="1" latinLnBrk="0" hangingPunct="1">
                  <a:spcBef>
                    <a:spcPct val="0"/>
                  </a:spcBef>
                  <a:buNone/>
                  <a:defRPr sz="6600" b="0" i="0" kern="1200">
                    <a:solidFill>
                      <a:schemeClr val="bg1">
                        <a:lumMod val="95000"/>
                      </a:schemeClr>
                    </a:solidFill>
                    <a:latin typeface="微软雅黑"/>
                    <a:ea typeface="微软雅黑"/>
                    <a:cs typeface="微软雅黑"/>
                  </a:defRPr>
                </a:lvl1pPr>
              </a:lstStyle>
              <a:p>
                <a:r>
                  <a:rPr kumimoji="1"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帝联</a:t>
                </a:r>
              </a:p>
            </p:txBody>
          </p:sp>
          <p:sp>
            <p:nvSpPr>
              <p:cNvPr id="39" name="标题 1"/>
              <p:cNvSpPr txBox="1">
                <a:spLocks/>
              </p:cNvSpPr>
              <p:nvPr/>
            </p:nvSpPr>
            <p:spPr>
              <a:xfrm>
                <a:off x="7739502" y="5724779"/>
                <a:ext cx="1307492" cy="3926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r" defTabSz="457200" rtl="0" eaLnBrk="1" latinLnBrk="0" hangingPunct="1">
                  <a:spcBef>
                    <a:spcPct val="0"/>
                  </a:spcBef>
                  <a:buNone/>
                  <a:defRPr sz="6600" b="0" i="0" kern="1200">
                    <a:solidFill>
                      <a:schemeClr val="bg1">
                        <a:lumMod val="95000"/>
                      </a:schemeClr>
                    </a:solidFill>
                    <a:latin typeface="微软雅黑"/>
                    <a:ea typeface="微软雅黑"/>
                    <a:cs typeface="微软雅黑"/>
                  </a:defRPr>
                </a:lvl1pPr>
              </a:lstStyle>
              <a:p>
                <a:r>
                  <a:rPr kumimoji="1"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同兴万点</a:t>
                </a:r>
              </a:p>
            </p:txBody>
          </p:sp>
          <p:sp>
            <p:nvSpPr>
              <p:cNvPr id="40" name="标题 1"/>
              <p:cNvSpPr txBox="1">
                <a:spLocks/>
              </p:cNvSpPr>
              <p:nvPr/>
            </p:nvSpPr>
            <p:spPr>
              <a:xfrm>
                <a:off x="9076121" y="3102913"/>
                <a:ext cx="694013" cy="4104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r" defTabSz="457200" rtl="0" eaLnBrk="1" latinLnBrk="0" hangingPunct="1">
                  <a:spcBef>
                    <a:spcPct val="0"/>
                  </a:spcBef>
                  <a:buNone/>
                  <a:defRPr sz="6600" b="0" i="0" kern="1200">
                    <a:solidFill>
                      <a:schemeClr val="bg1">
                        <a:lumMod val="95000"/>
                      </a:schemeClr>
                    </a:solidFill>
                    <a:latin typeface="微软雅黑"/>
                    <a:ea typeface="微软雅黑"/>
                    <a:cs typeface="微软雅黑"/>
                  </a:defRPr>
                </a:lvl1pPr>
              </a:lstStyle>
              <a:p>
                <a:r>
                  <a:rPr kumimoji="1"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快网</a:t>
                </a:r>
              </a:p>
            </p:txBody>
          </p:sp>
          <p:sp>
            <p:nvSpPr>
              <p:cNvPr id="41" name="标题 1"/>
              <p:cNvSpPr txBox="1">
                <a:spLocks/>
              </p:cNvSpPr>
              <p:nvPr/>
            </p:nvSpPr>
            <p:spPr>
              <a:xfrm>
                <a:off x="2304138" y="4505877"/>
                <a:ext cx="1030037" cy="3926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r" defTabSz="457200" rtl="0" eaLnBrk="1" latinLnBrk="0" hangingPunct="1">
                  <a:spcBef>
                    <a:spcPct val="0"/>
                  </a:spcBef>
                  <a:buNone/>
                  <a:defRPr sz="6600" b="0" i="0" kern="1200">
                    <a:solidFill>
                      <a:schemeClr val="bg1">
                        <a:lumMod val="95000"/>
                      </a:schemeClr>
                    </a:solidFill>
                    <a:latin typeface="微软雅黑"/>
                    <a:ea typeface="微软雅黑"/>
                    <a:cs typeface="微软雅黑"/>
                  </a:defRPr>
                </a:lvl1pPr>
              </a:lstStyle>
              <a:p>
                <a:r>
                  <a:rPr kumimoji="1"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腾讯云</a:t>
                </a:r>
                <a:endPara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标题 1"/>
              <p:cNvSpPr txBox="1">
                <a:spLocks/>
              </p:cNvSpPr>
              <p:nvPr/>
            </p:nvSpPr>
            <p:spPr>
              <a:xfrm>
                <a:off x="4980138" y="5964012"/>
                <a:ext cx="1287361" cy="4393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r" defTabSz="457200" rtl="0" eaLnBrk="1" latinLnBrk="0" hangingPunct="1">
                  <a:spcBef>
                    <a:spcPct val="0"/>
                  </a:spcBef>
                  <a:buNone/>
                  <a:defRPr sz="6600" b="0" i="0" kern="1200">
                    <a:solidFill>
                      <a:schemeClr val="bg1">
                        <a:lumMod val="95000"/>
                      </a:schemeClr>
                    </a:solidFill>
                    <a:latin typeface="微软雅黑"/>
                    <a:ea typeface="微软雅黑"/>
                    <a:cs typeface="微软雅黑"/>
                  </a:defRPr>
                </a:lvl1pPr>
              </a:lstStyle>
              <a:p>
                <a:r>
                  <a:rPr kumimoji="1"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HingWind</a:t>
                </a:r>
                <a:endPara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3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1203" y="5623548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4" name="Picture 20" descr="serv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3885" y="3103745"/>
                <a:ext cx="733079" cy="7330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5" name="标题 1"/>
              <p:cNvSpPr txBox="1">
                <a:spLocks/>
              </p:cNvSpPr>
              <p:nvPr/>
            </p:nvSpPr>
            <p:spPr>
              <a:xfrm>
                <a:off x="547058" y="2876925"/>
                <a:ext cx="1321520" cy="3926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r" defTabSz="457200" rtl="0" eaLnBrk="1" latinLnBrk="0" hangingPunct="1">
                  <a:spcBef>
                    <a:spcPct val="0"/>
                  </a:spcBef>
                  <a:buNone/>
                  <a:defRPr sz="6600" b="0" i="0" kern="1200">
                    <a:solidFill>
                      <a:schemeClr val="bg1">
                        <a:lumMod val="95000"/>
                      </a:schemeClr>
                    </a:solidFill>
                    <a:latin typeface="微软雅黑"/>
                    <a:ea typeface="微软雅黑"/>
                    <a:cs typeface="微软雅黑"/>
                  </a:defRPr>
                </a:lvl1pPr>
              </a:lstStyle>
              <a:p>
                <a:r>
                  <a:rPr kumimoji="1"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白山云</a:t>
                </a:r>
              </a:p>
            </p:txBody>
          </p:sp>
        </p:grpSp>
        <p:sp>
          <p:nvSpPr>
            <p:cNvPr id="50" name="标题 1"/>
            <p:cNvSpPr txBox="1">
              <a:spLocks/>
            </p:cNvSpPr>
            <p:nvPr/>
          </p:nvSpPr>
          <p:spPr>
            <a:xfrm>
              <a:off x="8742740" y="4962181"/>
              <a:ext cx="1327526" cy="329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r>
                <a:rPr kumimoji="1"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云帆加速</a:t>
              </a:r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标题 1"/>
            <p:cNvSpPr txBox="1">
              <a:spLocks/>
            </p:cNvSpPr>
            <p:nvPr/>
          </p:nvSpPr>
          <p:spPr>
            <a:xfrm>
              <a:off x="3761920" y="4067910"/>
              <a:ext cx="843532" cy="2230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r>
                <a:rPr kumimoji="1"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又拍云</a:t>
              </a:r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标题 1"/>
            <p:cNvSpPr txBox="1">
              <a:spLocks/>
            </p:cNvSpPr>
            <p:nvPr/>
          </p:nvSpPr>
          <p:spPr>
            <a:xfrm>
              <a:off x="4961189" y="3995956"/>
              <a:ext cx="999049" cy="3474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七牛自建</a:t>
              </a:r>
            </a:p>
          </p:txBody>
        </p:sp>
        <p:sp>
          <p:nvSpPr>
            <p:cNvPr id="54" name="标题 1"/>
            <p:cNvSpPr txBox="1">
              <a:spLocks/>
            </p:cNvSpPr>
            <p:nvPr/>
          </p:nvSpPr>
          <p:spPr>
            <a:xfrm>
              <a:off x="6164200" y="5576562"/>
              <a:ext cx="1089030" cy="3474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r>
                <a:rPr kumimoji="1"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七牛自建</a:t>
              </a:r>
            </a:p>
          </p:txBody>
        </p:sp>
        <p:sp>
          <p:nvSpPr>
            <p:cNvPr id="55" name="标题 1"/>
            <p:cNvSpPr txBox="1">
              <a:spLocks/>
            </p:cNvSpPr>
            <p:nvPr/>
          </p:nvSpPr>
          <p:spPr>
            <a:xfrm>
              <a:off x="8311396" y="4393136"/>
              <a:ext cx="1062726" cy="3474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r>
                <a:rPr kumimoji="1"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七牛自建</a:t>
              </a:r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标题 1"/>
            <p:cNvSpPr txBox="1">
              <a:spLocks/>
            </p:cNvSpPr>
            <p:nvPr/>
          </p:nvSpPr>
          <p:spPr>
            <a:xfrm>
              <a:off x="7253231" y="3462579"/>
              <a:ext cx="793783" cy="3652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6600" b="0" i="0" kern="120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r>
                <a:rPr kumimoji="1"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阿里云</a:t>
              </a:r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TextBox 3"/>
          <p:cNvSpPr txBox="1"/>
          <p:nvPr/>
        </p:nvSpPr>
        <p:spPr>
          <a:xfrm>
            <a:off x="1264679" y="243936"/>
            <a:ext cx="7927447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短视频全球加速分发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image1.png" descr="qiniu-logo.ps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85377" y="341293"/>
            <a:ext cx="1140726" cy="366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6446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递进关系</a:t>
            </a:r>
          </a:p>
        </p:txBody>
      </p:sp>
      <p:sp>
        <p:nvSpPr>
          <p:cNvPr id="36" name="矩形 35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TextBox 3"/>
          <p:cNvSpPr txBox="1"/>
          <p:nvPr/>
        </p:nvSpPr>
        <p:spPr>
          <a:xfrm>
            <a:off x="1264679" y="243936"/>
            <a:ext cx="6104245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短视频播放器</a:t>
            </a:r>
          </a:p>
        </p:txBody>
      </p:sp>
      <p:sp>
        <p:nvSpPr>
          <p:cNvPr id="38" name="矩形 37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352" y="2768403"/>
            <a:ext cx="3399693" cy="1195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288" y="4567376"/>
            <a:ext cx="2642986" cy="1074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528" y="2082422"/>
            <a:ext cx="1002631" cy="10026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5458" y="2399071"/>
            <a:ext cx="14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倍数播放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255" y="2082422"/>
            <a:ext cx="1002631" cy="100263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37035" y="2428772"/>
            <a:ext cx="14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变速不变调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227" y="3211125"/>
            <a:ext cx="943231" cy="94323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75159" y="3498074"/>
            <a:ext cx="14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边下边播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7954" y="3211124"/>
            <a:ext cx="943231" cy="94323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37035" y="3498074"/>
            <a:ext cx="14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播放缓存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2227" y="4280428"/>
            <a:ext cx="943231" cy="94323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745458" y="5624192"/>
            <a:ext cx="178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秒开支持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904" y="4297078"/>
            <a:ext cx="969330" cy="96933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537035" y="4567376"/>
            <a:ext cx="14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H.265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解码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0551" y="5349731"/>
            <a:ext cx="926581" cy="9265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5979" y="5341405"/>
            <a:ext cx="934907" cy="93490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745458" y="4567376"/>
            <a:ext cx="178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DRM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数字保护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537038" y="5636678"/>
            <a:ext cx="178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软硬解自动</a:t>
            </a:r>
          </a:p>
        </p:txBody>
      </p:sp>
      <p:sp>
        <p:nvSpPr>
          <p:cNvPr id="17" name="矩形 16"/>
          <p:cNvSpPr/>
          <p:nvPr/>
        </p:nvSpPr>
        <p:spPr>
          <a:xfrm>
            <a:off x="731288" y="1355855"/>
            <a:ext cx="1026557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747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七牛播放器提供 </a:t>
            </a:r>
            <a:r>
              <a:rPr lang="en-US" altLang="zh-CN" dirty="0">
                <a:solidFill>
                  <a:srgbClr val="3747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iOS/Android </a:t>
            </a:r>
            <a:r>
              <a:rPr lang="zh-CN" altLang="en-US" dirty="0">
                <a:solidFill>
                  <a:srgbClr val="3747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播放器 </a:t>
            </a:r>
            <a:r>
              <a:rPr lang="en-US" altLang="zh-CN" dirty="0">
                <a:solidFill>
                  <a:srgbClr val="3747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SDK</a:t>
            </a:r>
            <a:r>
              <a:rPr lang="zh-CN" altLang="en-US" dirty="0">
                <a:solidFill>
                  <a:srgbClr val="3747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rgbClr val="3747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Web </a:t>
            </a:r>
            <a:r>
              <a:rPr lang="zh-CN" altLang="en-US" dirty="0">
                <a:solidFill>
                  <a:srgbClr val="3747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播放器 </a:t>
            </a:r>
            <a:r>
              <a:rPr lang="en-US" altLang="zh-CN" dirty="0">
                <a:solidFill>
                  <a:srgbClr val="3747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SDK</a:t>
            </a:r>
            <a:r>
              <a:rPr lang="zh-CN" altLang="en-US" dirty="0">
                <a:solidFill>
                  <a:srgbClr val="3747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，用于在各种浏览器和设备中播放流媒体内容。支持自定义</a:t>
            </a:r>
            <a:r>
              <a:rPr lang="en-US" altLang="zh-CN" dirty="0" err="1">
                <a:solidFill>
                  <a:srgbClr val="3747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lang="zh-CN" altLang="en-US" dirty="0">
                <a:solidFill>
                  <a:srgbClr val="37474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界面。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402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TextBox 3"/>
          <p:cNvSpPr txBox="1"/>
          <p:nvPr/>
        </p:nvSpPr>
        <p:spPr>
          <a:xfrm>
            <a:off x="1264679" y="243936"/>
            <a:ext cx="7927447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多种防盗链措施保护视频资源安全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image1.png" descr="qiniu-logo.ps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5377" y="341293"/>
            <a:ext cx="1140726" cy="36696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TextBox 9"/>
          <p:cNvSpPr txBox="1"/>
          <p:nvPr/>
        </p:nvSpPr>
        <p:spPr>
          <a:xfrm>
            <a:off x="621115" y="3897944"/>
            <a:ext cx="225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referer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819478" y="4499502"/>
            <a:ext cx="1966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头里面的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只允许特定的网址来源访问</a:t>
            </a:r>
          </a:p>
        </p:txBody>
      </p:sp>
      <p:pic>
        <p:nvPicPr>
          <p:cNvPr id="38" name="Picture 50" descr="C:\Users\sakuu\Documents\Ballmer MGX 2011\Tile Icons\Road Fork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083267" y="2370435"/>
            <a:ext cx="1336413" cy="137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7"/>
          <p:cNvSpPr txBox="1"/>
          <p:nvPr/>
        </p:nvSpPr>
        <p:spPr>
          <a:xfrm>
            <a:off x="6022953" y="3882690"/>
            <a:ext cx="225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禁用</a:t>
            </a:r>
          </a:p>
        </p:txBody>
      </p:sp>
      <p:sp>
        <p:nvSpPr>
          <p:cNvPr id="40" name="TextBox 13"/>
          <p:cNvSpPr txBox="1"/>
          <p:nvPr/>
        </p:nvSpPr>
        <p:spPr>
          <a:xfrm>
            <a:off x="6012998" y="4499502"/>
            <a:ext cx="247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基于来访者的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只允许特定的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来源访问</a:t>
            </a:r>
          </a:p>
        </p:txBody>
      </p:sp>
      <p:pic>
        <p:nvPicPr>
          <p:cNvPr id="41" name="Picture 25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481" y="2427328"/>
            <a:ext cx="1236870" cy="1322753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763232" y="2800759"/>
            <a:ext cx="770911" cy="495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97D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2000" b="1" dirty="0">
              <a:solidFill>
                <a:srgbClr val="97D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5"/>
          <p:cNvSpPr txBox="1"/>
          <p:nvPr/>
        </p:nvSpPr>
        <p:spPr>
          <a:xfrm>
            <a:off x="3216629" y="3882690"/>
            <a:ext cx="225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基于时间戳</a:t>
            </a:r>
          </a:p>
        </p:txBody>
      </p:sp>
      <p:sp>
        <p:nvSpPr>
          <p:cNvPr id="44" name="TextBox 14"/>
          <p:cNvSpPr txBox="1"/>
          <p:nvPr/>
        </p:nvSpPr>
        <p:spPr>
          <a:xfrm>
            <a:off x="3328125" y="4500156"/>
            <a:ext cx="2467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基于时间访问的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链接具有时效性</a:t>
            </a:r>
          </a:p>
        </p:txBody>
      </p:sp>
      <p:pic>
        <p:nvPicPr>
          <p:cNvPr id="45" name="Picture 44" descr="C:\Users\sakuu\Documents\Ballmer WPC\PNGS\Timer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 rot="1800000">
            <a:off x="3835090" y="2256550"/>
            <a:ext cx="1025574" cy="15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7"/>
          <p:cNvSpPr txBox="1"/>
          <p:nvPr/>
        </p:nvSpPr>
        <p:spPr>
          <a:xfrm>
            <a:off x="8766552" y="3897944"/>
            <a:ext cx="225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回源鉴权</a:t>
            </a:r>
          </a:p>
        </p:txBody>
      </p:sp>
      <p:sp>
        <p:nvSpPr>
          <p:cNvPr id="47" name="TextBox 13"/>
          <p:cNvSpPr txBox="1"/>
          <p:nvPr/>
        </p:nvSpPr>
        <p:spPr>
          <a:xfrm>
            <a:off x="8819322" y="4499502"/>
            <a:ext cx="2473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回源鉴权提供一种更为安全可靠的防盗方法，用于保护用户站点资源不被非法下载使用</a:t>
            </a:r>
          </a:p>
        </p:txBody>
      </p:sp>
      <p:sp>
        <p:nvSpPr>
          <p:cNvPr id="50" name="Freeform 16"/>
          <p:cNvSpPr>
            <a:spLocks/>
          </p:cNvSpPr>
          <p:nvPr/>
        </p:nvSpPr>
        <p:spPr bwMode="black">
          <a:xfrm>
            <a:off x="9335581" y="2498626"/>
            <a:ext cx="1440998" cy="1123264"/>
          </a:xfrm>
          <a:custGeom>
            <a:avLst/>
            <a:gdLst>
              <a:gd name="T0" fmla="*/ 313 w 315"/>
              <a:gd name="T1" fmla="*/ 135 h 236"/>
              <a:gd name="T2" fmla="*/ 300 w 315"/>
              <a:gd name="T3" fmla="*/ 125 h 236"/>
              <a:gd name="T4" fmla="*/ 294 w 315"/>
              <a:gd name="T5" fmla="*/ 122 h 236"/>
              <a:gd name="T6" fmla="*/ 124 w 315"/>
              <a:gd name="T7" fmla="*/ 58 h 236"/>
              <a:gd name="T8" fmla="*/ 125 w 315"/>
              <a:gd name="T9" fmla="*/ 56 h 236"/>
              <a:gd name="T10" fmla="*/ 100 w 315"/>
              <a:gd name="T11" fmla="*/ 39 h 236"/>
              <a:gd name="T12" fmla="*/ 153 w 315"/>
              <a:gd name="T13" fmla="*/ 11 h 236"/>
              <a:gd name="T14" fmla="*/ 103 w 315"/>
              <a:gd name="T15" fmla="*/ 8 h 236"/>
              <a:gd name="T16" fmla="*/ 61 w 315"/>
              <a:gd name="T17" fmla="*/ 44 h 236"/>
              <a:gd name="T18" fmla="*/ 54 w 315"/>
              <a:gd name="T19" fmla="*/ 85 h 236"/>
              <a:gd name="T20" fmla="*/ 37 w 315"/>
              <a:gd name="T21" fmla="*/ 112 h 236"/>
              <a:gd name="T22" fmla="*/ 56 w 315"/>
              <a:gd name="T23" fmla="*/ 133 h 236"/>
              <a:gd name="T24" fmla="*/ 63 w 315"/>
              <a:gd name="T25" fmla="*/ 135 h 236"/>
              <a:gd name="T26" fmla="*/ 35 w 315"/>
              <a:gd name="T27" fmla="*/ 135 h 236"/>
              <a:gd name="T28" fmla="*/ 31 w 315"/>
              <a:gd name="T29" fmla="*/ 141 h 236"/>
              <a:gd name="T30" fmla="*/ 35 w 315"/>
              <a:gd name="T31" fmla="*/ 147 h 236"/>
              <a:gd name="T32" fmla="*/ 50 w 315"/>
              <a:gd name="T33" fmla="*/ 147 h 236"/>
              <a:gd name="T34" fmla="*/ 50 w 315"/>
              <a:gd name="T35" fmla="*/ 176 h 236"/>
              <a:gd name="T36" fmla="*/ 0 w 315"/>
              <a:gd name="T37" fmla="*/ 176 h 236"/>
              <a:gd name="T38" fmla="*/ 0 w 315"/>
              <a:gd name="T39" fmla="*/ 236 h 236"/>
              <a:gd name="T40" fmla="*/ 227 w 315"/>
              <a:gd name="T41" fmla="*/ 236 h 236"/>
              <a:gd name="T42" fmla="*/ 227 w 315"/>
              <a:gd name="T43" fmla="*/ 176 h 236"/>
              <a:gd name="T44" fmla="*/ 61 w 315"/>
              <a:gd name="T45" fmla="*/ 176 h 236"/>
              <a:gd name="T46" fmla="*/ 61 w 315"/>
              <a:gd name="T47" fmla="*/ 147 h 236"/>
              <a:gd name="T48" fmla="*/ 75 w 315"/>
              <a:gd name="T49" fmla="*/ 147 h 236"/>
              <a:gd name="T50" fmla="*/ 79 w 315"/>
              <a:gd name="T51" fmla="*/ 141 h 236"/>
              <a:gd name="T52" fmla="*/ 75 w 315"/>
              <a:gd name="T53" fmla="*/ 135 h 236"/>
              <a:gd name="T54" fmla="*/ 70 w 315"/>
              <a:gd name="T55" fmla="*/ 135 h 236"/>
              <a:gd name="T56" fmla="*/ 77 w 315"/>
              <a:gd name="T57" fmla="*/ 127 h 236"/>
              <a:gd name="T58" fmla="*/ 84 w 315"/>
              <a:gd name="T59" fmla="*/ 93 h 236"/>
              <a:gd name="T60" fmla="*/ 112 w 315"/>
              <a:gd name="T61" fmla="*/ 93 h 236"/>
              <a:gd name="T62" fmla="*/ 113 w 315"/>
              <a:gd name="T63" fmla="*/ 90 h 236"/>
              <a:gd name="T64" fmla="*/ 282 w 315"/>
              <a:gd name="T65" fmla="*/ 154 h 236"/>
              <a:gd name="T66" fmla="*/ 289 w 315"/>
              <a:gd name="T67" fmla="*/ 156 h 236"/>
              <a:gd name="T68" fmla="*/ 305 w 315"/>
              <a:gd name="T69" fmla="*/ 156 h 236"/>
              <a:gd name="T70" fmla="*/ 314 w 315"/>
              <a:gd name="T71" fmla="*/ 145 h 236"/>
              <a:gd name="T72" fmla="*/ 313 w 315"/>
              <a:gd name="T73" fmla="*/ 135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5" h="236">
                <a:moveTo>
                  <a:pt x="313" y="135"/>
                </a:moveTo>
                <a:cubicBezTo>
                  <a:pt x="311" y="131"/>
                  <a:pt x="306" y="127"/>
                  <a:pt x="300" y="125"/>
                </a:cubicBezTo>
                <a:cubicBezTo>
                  <a:pt x="298" y="124"/>
                  <a:pt x="296" y="123"/>
                  <a:pt x="294" y="122"/>
                </a:cubicBezTo>
                <a:cubicBezTo>
                  <a:pt x="237" y="101"/>
                  <a:pt x="181" y="80"/>
                  <a:pt x="124" y="58"/>
                </a:cubicBezTo>
                <a:cubicBezTo>
                  <a:pt x="125" y="56"/>
                  <a:pt x="125" y="56"/>
                  <a:pt x="125" y="56"/>
                </a:cubicBezTo>
                <a:cubicBezTo>
                  <a:pt x="132" y="52"/>
                  <a:pt x="104" y="51"/>
                  <a:pt x="100" y="39"/>
                </a:cubicBezTo>
                <a:cubicBezTo>
                  <a:pt x="96" y="26"/>
                  <a:pt x="146" y="14"/>
                  <a:pt x="153" y="11"/>
                </a:cubicBezTo>
                <a:cubicBezTo>
                  <a:pt x="161" y="7"/>
                  <a:pt x="125" y="0"/>
                  <a:pt x="103" y="8"/>
                </a:cubicBezTo>
                <a:cubicBezTo>
                  <a:pt x="81" y="16"/>
                  <a:pt x="69" y="29"/>
                  <a:pt x="61" y="44"/>
                </a:cubicBezTo>
                <a:cubicBezTo>
                  <a:pt x="53" y="58"/>
                  <a:pt x="55" y="77"/>
                  <a:pt x="54" y="85"/>
                </a:cubicBezTo>
                <a:cubicBezTo>
                  <a:pt x="54" y="92"/>
                  <a:pt x="40" y="104"/>
                  <a:pt x="37" y="112"/>
                </a:cubicBezTo>
                <a:cubicBezTo>
                  <a:pt x="32" y="125"/>
                  <a:pt x="46" y="129"/>
                  <a:pt x="56" y="133"/>
                </a:cubicBezTo>
                <a:cubicBezTo>
                  <a:pt x="59" y="134"/>
                  <a:pt x="61" y="135"/>
                  <a:pt x="63" y="135"/>
                </a:cubicBezTo>
                <a:cubicBezTo>
                  <a:pt x="35" y="135"/>
                  <a:pt x="35" y="135"/>
                  <a:pt x="35" y="135"/>
                </a:cubicBezTo>
                <a:cubicBezTo>
                  <a:pt x="33" y="135"/>
                  <a:pt x="31" y="138"/>
                  <a:pt x="31" y="141"/>
                </a:cubicBezTo>
                <a:cubicBezTo>
                  <a:pt x="31" y="144"/>
                  <a:pt x="33" y="147"/>
                  <a:pt x="35" y="147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50" y="176"/>
                  <a:pt x="50" y="176"/>
                  <a:pt x="5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236"/>
                  <a:pt x="0" y="236"/>
                  <a:pt x="0" y="236"/>
                </a:cubicBezTo>
                <a:cubicBezTo>
                  <a:pt x="227" y="236"/>
                  <a:pt x="227" y="236"/>
                  <a:pt x="227" y="236"/>
                </a:cubicBezTo>
                <a:cubicBezTo>
                  <a:pt x="227" y="176"/>
                  <a:pt x="227" y="176"/>
                  <a:pt x="227" y="176"/>
                </a:cubicBezTo>
                <a:cubicBezTo>
                  <a:pt x="61" y="176"/>
                  <a:pt x="61" y="176"/>
                  <a:pt x="61" y="176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75" y="147"/>
                  <a:pt x="75" y="147"/>
                  <a:pt x="75" y="147"/>
                </a:cubicBezTo>
                <a:cubicBezTo>
                  <a:pt x="77" y="147"/>
                  <a:pt x="79" y="144"/>
                  <a:pt x="79" y="141"/>
                </a:cubicBezTo>
                <a:cubicBezTo>
                  <a:pt x="79" y="138"/>
                  <a:pt x="77" y="135"/>
                  <a:pt x="75" y="135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73" y="134"/>
                  <a:pt x="75" y="132"/>
                  <a:pt x="77" y="127"/>
                </a:cubicBezTo>
                <a:cubicBezTo>
                  <a:pt x="82" y="118"/>
                  <a:pt x="76" y="104"/>
                  <a:pt x="84" y="93"/>
                </a:cubicBezTo>
                <a:cubicBezTo>
                  <a:pt x="91" y="83"/>
                  <a:pt x="112" y="93"/>
                  <a:pt x="112" y="93"/>
                </a:cubicBezTo>
                <a:cubicBezTo>
                  <a:pt x="113" y="90"/>
                  <a:pt x="113" y="90"/>
                  <a:pt x="113" y="90"/>
                </a:cubicBezTo>
                <a:cubicBezTo>
                  <a:pt x="170" y="111"/>
                  <a:pt x="226" y="132"/>
                  <a:pt x="282" y="154"/>
                </a:cubicBezTo>
                <a:cubicBezTo>
                  <a:pt x="284" y="154"/>
                  <a:pt x="287" y="155"/>
                  <a:pt x="289" y="156"/>
                </a:cubicBezTo>
                <a:cubicBezTo>
                  <a:pt x="294" y="158"/>
                  <a:pt x="300" y="158"/>
                  <a:pt x="305" y="156"/>
                </a:cubicBezTo>
                <a:cubicBezTo>
                  <a:pt x="310" y="154"/>
                  <a:pt x="314" y="150"/>
                  <a:pt x="314" y="145"/>
                </a:cubicBezTo>
                <a:cubicBezTo>
                  <a:pt x="315" y="142"/>
                  <a:pt x="314" y="138"/>
                  <a:pt x="313" y="135"/>
                </a:cubicBezTo>
                <a:close/>
              </a:path>
            </a:pathLst>
          </a:custGeom>
          <a:solidFill>
            <a:srgbClr val="A2E1FF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33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递进关系</a:t>
            </a:r>
          </a:p>
        </p:txBody>
      </p:sp>
      <p:sp>
        <p:nvSpPr>
          <p:cNvPr id="36" name="矩形 35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TextBox 3"/>
          <p:cNvSpPr txBox="1"/>
          <p:nvPr/>
        </p:nvSpPr>
        <p:spPr>
          <a:xfrm>
            <a:off x="1264679" y="243936"/>
            <a:ext cx="6104245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私有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DRM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提升安全级别</a:t>
            </a:r>
          </a:p>
        </p:txBody>
      </p:sp>
      <p:sp>
        <p:nvSpPr>
          <p:cNvPr id="38" name="矩形 37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61473" y="1288793"/>
            <a:ext cx="10796337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七牛私有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DRM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技术方案使用七牛的音视频转码服务把文件转成加密的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HLS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格式，然后使用七牛的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iOS/Android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播放器对加密内容进行解密播放（目前仅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iOS/Android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播放器支持解密播放，七牛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播放器暂不支持解密播放）。</a:t>
            </a:r>
          </a:p>
        </p:txBody>
      </p:sp>
      <p:sp>
        <p:nvSpPr>
          <p:cNvPr id="3" name="矩形 2"/>
          <p:cNvSpPr/>
          <p:nvPr/>
        </p:nvSpPr>
        <p:spPr>
          <a:xfrm>
            <a:off x="1622793" y="2690723"/>
            <a:ext cx="2556808" cy="1508105"/>
          </a:xfrm>
          <a:prstGeom prst="rect">
            <a:avLst/>
          </a:prstGeom>
          <a:ln>
            <a:solidFill>
              <a:srgbClr val="06A7E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音视频文件转码时加密。</a:t>
            </a:r>
          </a:p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将音视频文件使用七牛提供的音视频转码服务转码成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HLS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的时候，设置一个秘钥。</a:t>
            </a:r>
          </a:p>
        </p:txBody>
      </p:sp>
      <p:sp>
        <p:nvSpPr>
          <p:cNvPr id="5" name="矩形 4"/>
          <p:cNvSpPr/>
          <p:nvPr/>
        </p:nvSpPr>
        <p:spPr>
          <a:xfrm>
            <a:off x="7368924" y="2690724"/>
            <a:ext cx="2569794" cy="1508104"/>
          </a:xfrm>
          <a:prstGeom prst="rect">
            <a:avLst/>
          </a:prstGeom>
          <a:ln>
            <a:solidFill>
              <a:srgbClr val="06A7E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将这个秘钥传给七牛播放器引擎。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七牛播放器就可以播放文件，而其它的播放器则无法播放</a:t>
            </a:r>
          </a:p>
        </p:txBody>
      </p:sp>
      <p:cxnSp>
        <p:nvCxnSpPr>
          <p:cNvPr id="7" name="直线箭头连接符 6"/>
          <p:cNvCxnSpPr/>
          <p:nvPr/>
        </p:nvCxnSpPr>
        <p:spPr>
          <a:xfrm>
            <a:off x="4340612" y="3444776"/>
            <a:ext cx="289938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1472" y="4769761"/>
            <a:ext cx="10796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hls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加密是利用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AES-128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位对每个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ts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文件进行加密，播放器在取得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PlayList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文件的时候，会根据里面的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#EXT-X-KEY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标签请求获得解密的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URL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，再请求解密密钥，之后会用密钥对获取的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ts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文件解密。</a:t>
            </a:r>
          </a:p>
        </p:txBody>
      </p:sp>
    </p:spTree>
    <p:extLst>
      <p:ext uri="{BB962C8B-B14F-4D97-AF65-F5344CB8AC3E}">
        <p14:creationId xmlns:p14="http://schemas.microsoft.com/office/powerpoint/2010/main" val="506281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递进关系</a:t>
            </a:r>
          </a:p>
        </p:txBody>
      </p:sp>
      <p:sp>
        <p:nvSpPr>
          <p:cNvPr id="36" name="矩形 35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TextBox 3"/>
          <p:cNvSpPr txBox="1"/>
          <p:nvPr/>
        </p:nvSpPr>
        <p:spPr>
          <a:xfrm>
            <a:off x="1264679" y="243936"/>
            <a:ext cx="6104245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APM+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大数据全面了解终端情况</a:t>
            </a:r>
          </a:p>
        </p:txBody>
      </p:sp>
      <p:sp>
        <p:nvSpPr>
          <p:cNvPr id="38" name="矩形 37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6448" y="2154638"/>
            <a:ext cx="3304301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视频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APM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多维度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(CDN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省份，服务器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IP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ISP)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联合分析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崩溃日志收集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日志检索，快速查询定位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快速统计单个主播终端在线数等简单运营统计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实时监控数据：基于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TSDB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，利用 </a:t>
            </a:r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Grafana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做告警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Kapacitor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进行实时聚合计算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告警</a:t>
            </a:r>
          </a:p>
        </p:txBody>
      </p:sp>
      <p:grpSp>
        <p:nvGrpSpPr>
          <p:cNvPr id="25" name="组 24"/>
          <p:cNvGrpSpPr/>
          <p:nvPr/>
        </p:nvGrpSpPr>
        <p:grpSpPr>
          <a:xfrm>
            <a:off x="4080183" y="1427748"/>
            <a:ext cx="7370923" cy="4541286"/>
            <a:chOff x="3557299" y="1313887"/>
            <a:chExt cx="8362901" cy="5152452"/>
          </a:xfrm>
        </p:grpSpPr>
        <p:sp>
          <p:nvSpPr>
            <p:cNvPr id="11" name="矩形 10"/>
            <p:cNvSpPr/>
            <p:nvPr/>
          </p:nvSpPr>
          <p:spPr>
            <a:xfrm>
              <a:off x="3557299" y="2270917"/>
              <a:ext cx="1900770" cy="41954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pPr algn="ctr" defTabSz="410751" hangingPunct="0"/>
              <a:r>
                <a:rPr lang="zh-CN" altLang="en-US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端打点</a:t>
              </a:r>
              <a:r>
                <a:rPr lang="en-US" altLang="zh-CN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SDK</a:t>
              </a:r>
            </a:p>
            <a:p>
              <a:pPr algn="ctr" defTabSz="410751" hangingPunct="0"/>
              <a:r>
                <a:rPr lang="en-US" altLang="zh-CN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iOS/Android</a:t>
              </a:r>
            </a:p>
            <a:p>
              <a:pPr algn="ctr" defTabSz="410751" hangingPunct="0"/>
              <a:endParaRPr lang="en-US" altLang="zh-CN" sz="1687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 defTabSz="410751" hangingPunct="0"/>
              <a:r>
                <a:rPr lang="en-US" altLang="zh-CN" sz="1687" dirty="0">
                  <a:solidFill>
                    <a:srgbClr val="06A7E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TODO:</a:t>
              </a:r>
              <a:r>
                <a:rPr lang="zh-CN" altLang="en-US" sz="1687" dirty="0">
                  <a:solidFill>
                    <a:srgbClr val="06A7E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 </a:t>
              </a:r>
              <a:r>
                <a:rPr lang="en-US" altLang="zh-CN" sz="1687" dirty="0" err="1">
                  <a:solidFill>
                    <a:srgbClr val="06A7E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WebJS</a:t>
              </a:r>
              <a:endParaRPr lang="zh-CN" altLang="en-US" sz="1687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820491" y="4458521"/>
              <a:ext cx="2866128" cy="2007818"/>
            </a:xfrm>
            <a:prstGeom prst="rect">
              <a:avLst/>
            </a:prstGeom>
            <a:solidFill>
              <a:srgbClr val="06A7E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pPr algn="ctr" defTabSz="410751" hangingPunct="0"/>
              <a:r>
                <a:rPr lang="zh-CN" altLang="en-US" sz="1687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实时数据流处理引擎</a:t>
              </a:r>
              <a:endParaRPr lang="en-US" altLang="zh-CN" sz="1687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 defTabSz="410751" hangingPunct="0"/>
              <a:r>
                <a:rPr lang="en-US" altLang="zh-CN" sz="1687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Pandora</a:t>
              </a:r>
              <a:r>
                <a:rPr lang="zh-CN" altLang="en-US" sz="1687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 </a:t>
              </a:r>
              <a:r>
                <a:rPr lang="en-US" altLang="zh-CN" sz="1687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Workflow</a:t>
              </a:r>
              <a:endParaRPr lang="zh-CN" altLang="en-US" sz="1687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049042" y="4450672"/>
              <a:ext cx="2774468" cy="2007818"/>
            </a:xfrm>
            <a:prstGeom prst="rect">
              <a:avLst/>
            </a:prstGeom>
            <a:solidFill>
              <a:srgbClr val="06A7E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pPr algn="ctr" defTabSz="410751" hangingPunct="0"/>
              <a:r>
                <a:rPr lang="zh-CN" altLang="en-US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离线数据分析工具</a:t>
              </a:r>
              <a:endParaRPr lang="en-US" altLang="zh-CN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 defTabSz="410751" hangingPunct="0"/>
              <a:r>
                <a:rPr lang="en-US" altLang="zh-CN" sz="1600" dirty="0" err="1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XSpark</a:t>
              </a:r>
              <a:endPara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820491" y="3360795"/>
              <a:ext cx="4327955" cy="924461"/>
            </a:xfrm>
            <a:prstGeom prst="rect">
              <a:avLst/>
            </a:prstGeom>
            <a:solidFill>
              <a:srgbClr val="06A7E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pPr algn="ctr" defTabSz="410751" hangingPunct="0"/>
              <a:r>
                <a:rPr lang="zh-CN" altLang="en-US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时序数据库</a:t>
              </a:r>
              <a:endParaRPr lang="en-US" altLang="zh-CN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 defTabSz="410751" hangingPunct="0"/>
              <a:r>
                <a:rPr lang="en-US" altLang="zh-CN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TSDB</a:t>
              </a:r>
              <a:endPara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411458" y="3360795"/>
              <a:ext cx="1382822" cy="924461"/>
            </a:xfrm>
            <a:prstGeom prst="rect">
              <a:avLst/>
            </a:prstGeom>
            <a:solidFill>
              <a:srgbClr val="06A7E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pPr algn="ctr" defTabSz="410751" hangingPunct="0"/>
              <a:r>
                <a:rPr lang="zh-CN" altLang="en-US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日志检索服务</a:t>
              </a:r>
              <a:endParaRPr lang="en-US" altLang="zh-CN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 defTabSz="410751" hangingPunct="0"/>
              <a:r>
                <a:rPr lang="en-US" altLang="zh-CN" sz="1600" dirty="0" err="1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LogDB</a:t>
              </a:r>
              <a:endPara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174975" y="2270917"/>
              <a:ext cx="1166670" cy="9244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pPr algn="ctr" defTabSz="410751" hangingPunct="0"/>
              <a:r>
                <a:rPr lang="zh-CN" altLang="en-US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展示系统</a:t>
              </a:r>
              <a:endParaRPr lang="en-US" altLang="zh-CN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 defTabSz="410751" hangingPunct="0"/>
              <a:r>
                <a:rPr lang="en-US" altLang="zh-CN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APM</a:t>
              </a:r>
              <a:r>
                <a:rPr lang="zh-CN" altLang="en-US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Portal</a:t>
              </a:r>
              <a:endPara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939724" y="2270917"/>
              <a:ext cx="1883786" cy="924461"/>
            </a:xfrm>
            <a:prstGeom prst="rect">
              <a:avLst/>
            </a:prstGeom>
            <a:solidFill>
              <a:srgbClr val="57606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pPr algn="ctr" defTabSz="410751" hangingPunct="0"/>
              <a:r>
                <a:rPr lang="en-US" altLang="zh-CN" sz="1600" dirty="0" err="1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Grafana</a:t>
              </a:r>
              <a:endPara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529461" y="2270917"/>
              <a:ext cx="1222447" cy="9244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pPr algn="ctr" defTabSz="410751" hangingPunct="0"/>
              <a:r>
                <a:rPr lang="zh-CN" altLang="en-US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告警系统</a:t>
              </a:r>
              <a:endPara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20491" y="2270917"/>
              <a:ext cx="1166670" cy="9244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noAutofit/>
            </a:bodyPr>
            <a:lstStyle/>
            <a:p>
              <a:r>
                <a:rPr lang="en-US" altLang="zh-CN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APM</a:t>
              </a:r>
            </a:p>
            <a:p>
              <a:r>
                <a:rPr lang="en-US" altLang="zh-CN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Gate</a:t>
              </a:r>
              <a:endPara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1458" y="1313887"/>
              <a:ext cx="1508742" cy="474856"/>
            </a:xfrm>
            <a:prstGeom prst="rect">
              <a:avLst/>
            </a:prstGeom>
          </p:spPr>
        </p:pic>
        <p:cxnSp>
          <p:nvCxnSpPr>
            <p:cNvPr id="21" name="直线箭头连接符 20"/>
            <p:cNvCxnSpPr>
              <a:stCxn id="11" idx="1"/>
            </p:cNvCxnSpPr>
            <p:nvPr/>
          </p:nvCxnSpPr>
          <p:spPr>
            <a:xfrm flipH="1">
              <a:off x="6629282" y="1551315"/>
              <a:ext cx="3782176" cy="587287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>
              <a:stCxn id="11" idx="1"/>
            </p:cNvCxnSpPr>
            <p:nvPr/>
          </p:nvCxnSpPr>
          <p:spPr>
            <a:xfrm flipH="1">
              <a:off x="7984468" y="1551315"/>
              <a:ext cx="2426990" cy="587287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>
              <a:stCxn id="11" idx="1"/>
            </p:cNvCxnSpPr>
            <p:nvPr/>
          </p:nvCxnSpPr>
          <p:spPr>
            <a:xfrm flipH="1">
              <a:off x="9140685" y="1551315"/>
              <a:ext cx="1270774" cy="587287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>
              <a:stCxn id="11" idx="1"/>
            </p:cNvCxnSpPr>
            <p:nvPr/>
          </p:nvCxnSpPr>
          <p:spPr>
            <a:xfrm flipH="1">
              <a:off x="10148446" y="1551315"/>
              <a:ext cx="263012" cy="587287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82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TextBox 3"/>
          <p:cNvSpPr txBox="1"/>
          <p:nvPr/>
        </p:nvSpPr>
        <p:spPr>
          <a:xfrm>
            <a:off x="1264679" y="243936"/>
            <a:ext cx="7927447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助力视频行业政策监管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image1.png" descr="qiniu-logo.ps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5377" y="341293"/>
            <a:ext cx="1140726" cy="36696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矩形 1"/>
          <p:cNvSpPr/>
          <p:nvPr/>
        </p:nvSpPr>
        <p:spPr>
          <a:xfrm>
            <a:off x="720436" y="1473468"/>
            <a:ext cx="10571019" cy="116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七牛智能鉴黄服务基于深度学习技术，依托多年的海量数据支撑， 提供图片、视频，文字等内容风险识别服务，随着服务机器不断学习，不断提高识别的准确率。帮助用户降低色情、暴恐、涉政等违规风险，解决广告推广，谩骂等体验痛点，大幅度降低人工审核成本。</a:t>
            </a:r>
            <a:endParaRPr lang="zh-CN" altLang="en-US" sz="1600" dirty="0"/>
          </a:p>
        </p:txBody>
      </p:sp>
      <p:sp>
        <p:nvSpPr>
          <p:cNvPr id="53" name="Shape 491"/>
          <p:cNvSpPr/>
          <p:nvPr/>
        </p:nvSpPr>
        <p:spPr>
          <a:xfrm>
            <a:off x="5323578" y="5652157"/>
            <a:ext cx="1277267" cy="400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7" tIns="60957" rIns="60957" bIns="60957">
            <a:spAutoFit/>
          </a:bodyPr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短视频鉴黄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Shape 492"/>
          <p:cNvSpPr/>
          <p:nvPr/>
        </p:nvSpPr>
        <p:spPr>
          <a:xfrm>
            <a:off x="1546859" y="5652157"/>
            <a:ext cx="1277267" cy="400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7" tIns="60957" rIns="60957" bIns="60957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短视频鉴恐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040" y="3399637"/>
            <a:ext cx="2072846" cy="20681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20" y="3652626"/>
            <a:ext cx="2646946" cy="1710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960" y="3690110"/>
            <a:ext cx="2643411" cy="1777693"/>
          </a:xfrm>
          <a:prstGeom prst="rect">
            <a:avLst/>
          </a:prstGeom>
        </p:spPr>
      </p:pic>
      <p:sp>
        <p:nvSpPr>
          <p:cNvPr id="17" name="Shape 491"/>
          <p:cNvSpPr/>
          <p:nvPr/>
        </p:nvSpPr>
        <p:spPr>
          <a:xfrm>
            <a:off x="9214448" y="5652157"/>
            <a:ext cx="1046434" cy="400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7" tIns="60957" rIns="60957" bIns="60957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涉政识别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926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TextBox 3"/>
          <p:cNvSpPr txBox="1"/>
          <p:nvPr/>
        </p:nvSpPr>
        <p:spPr>
          <a:xfrm>
            <a:off x="1264679" y="243936"/>
            <a:ext cx="7927447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多方位视频数据统计分析</a:t>
            </a:r>
            <a:endParaRPr lang="en-US" altLang="zh-CN" sz="2800" dirty="0">
              <a:solidFill>
                <a:srgbClr val="06A7E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image1.png" descr="qiniu-logo.ps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5377" y="341293"/>
            <a:ext cx="1140726" cy="366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68" y="1246910"/>
            <a:ext cx="3646952" cy="20944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33" y="4496359"/>
            <a:ext cx="3493861" cy="18769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004" y="1258784"/>
            <a:ext cx="3493863" cy="19964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739" y="4171822"/>
            <a:ext cx="3634136" cy="21739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1004" y="4198072"/>
            <a:ext cx="3493864" cy="195743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37504" y="3365509"/>
            <a:ext cx="16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用量统计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626652" y="3365509"/>
            <a:ext cx="16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命中率分析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604767" y="6340562"/>
            <a:ext cx="16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访问分析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81277" y="3296120"/>
            <a:ext cx="16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状态码分析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0192" y="1317814"/>
            <a:ext cx="3415716" cy="193746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626652" y="6340562"/>
            <a:ext cx="16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PU/UV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统计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581277" y="6345288"/>
            <a:ext cx="16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CDN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日志</a:t>
            </a:r>
          </a:p>
        </p:txBody>
      </p:sp>
    </p:spTree>
    <p:extLst>
      <p:ext uri="{BB962C8B-B14F-4D97-AF65-F5344CB8AC3E}">
        <p14:creationId xmlns:p14="http://schemas.microsoft.com/office/powerpoint/2010/main" val="2034952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3"/>
          <p:cNvSpPr txBox="1"/>
          <p:nvPr/>
        </p:nvSpPr>
        <p:spPr>
          <a:xfrm>
            <a:off x="1264679" y="243936"/>
            <a:ext cx="6104245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短视频为什么成为内容的风口？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image1.png" descr="qiniu-logo.ps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5377" y="341293"/>
            <a:ext cx="1140726" cy="36696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/>
          <p:cNvSpPr txBox="1"/>
          <p:nvPr/>
        </p:nvSpPr>
        <p:spPr>
          <a:xfrm>
            <a:off x="424543" y="1271779"/>
            <a:ext cx="111015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短视频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指一种视频长度以秒计数，主要依托于移动智能终端实现快速拍摄和美化编辑，可在社交媒体平台上实时分享和无缝对接的一种新型视频形式。融合了文字、语音和视频，可以更加直观、立体地满足用户的表达、沟通需求，满足人们之间展示与分享的诉求。</a:t>
            </a:r>
          </a:p>
        </p:txBody>
      </p:sp>
      <p:sp>
        <p:nvSpPr>
          <p:cNvPr id="35" name="Rectangle 20"/>
          <p:cNvSpPr/>
          <p:nvPr/>
        </p:nvSpPr>
        <p:spPr bwMode="auto">
          <a:xfrm>
            <a:off x="1030513" y="2759535"/>
            <a:ext cx="2565381" cy="3466389"/>
          </a:xfrm>
          <a:prstGeom prst="rect">
            <a:avLst/>
          </a:prstGeom>
          <a:solidFill>
            <a:srgbClr val="576069"/>
          </a:solidFill>
          <a:ln w="9525" cap="flat" cmpd="sng" algn="ctr">
            <a:noFill/>
            <a:prstDash val="solid"/>
          </a:ln>
          <a:effectLst/>
        </p:spPr>
        <p:txBody>
          <a:bodyPr lIns="68571" tIns="34286" rIns="68571" bIns="34286" rtlCol="0" anchor="t" anchorCtr="0"/>
          <a:lstStyle/>
          <a:p>
            <a:pPr defTabSz="914096"/>
            <a:endParaRPr lang="en-US" sz="1100" dirty="0" err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6" name="Group 21"/>
          <p:cNvGrpSpPr/>
          <p:nvPr/>
        </p:nvGrpSpPr>
        <p:grpSpPr>
          <a:xfrm>
            <a:off x="1097738" y="3745798"/>
            <a:ext cx="2386345" cy="2132914"/>
            <a:chOff x="927915" y="2742489"/>
            <a:chExt cx="2831477" cy="2843885"/>
          </a:xfrm>
        </p:grpSpPr>
        <p:sp>
          <p:nvSpPr>
            <p:cNvPr id="37" name="Rectangle 22"/>
            <p:cNvSpPr/>
            <p:nvPr/>
          </p:nvSpPr>
          <p:spPr>
            <a:xfrm>
              <a:off x="942414" y="2742489"/>
              <a:ext cx="2816978" cy="688747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defTabSz="914021" fontAlgn="base">
                <a:lnSpc>
                  <a:spcPts val="1725"/>
                </a:lnSpc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视频长度短，传播速度更快</a:t>
              </a:r>
              <a:endParaRPr lang="en-US" sz="1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Rectangle 24"/>
            <p:cNvSpPr/>
            <p:nvPr/>
          </p:nvSpPr>
          <p:spPr>
            <a:xfrm>
              <a:off x="927915" y="3610501"/>
              <a:ext cx="2831477" cy="197587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2382"/>
              <a:endParaRPr 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0" name="Group 6"/>
          <p:cNvGrpSpPr/>
          <p:nvPr/>
        </p:nvGrpSpPr>
        <p:grpSpPr>
          <a:xfrm>
            <a:off x="4693565" y="2759536"/>
            <a:ext cx="2565382" cy="3494676"/>
            <a:chOff x="4369098" y="1711089"/>
            <a:chExt cx="3043909" cy="4329267"/>
          </a:xfrm>
          <a:solidFill>
            <a:srgbClr val="576069"/>
          </a:solidFill>
        </p:grpSpPr>
        <p:sp>
          <p:nvSpPr>
            <p:cNvPr id="41" name="Rectangle 36"/>
            <p:cNvSpPr/>
            <p:nvPr/>
          </p:nvSpPr>
          <p:spPr bwMode="auto">
            <a:xfrm>
              <a:off x="4369099" y="1711089"/>
              <a:ext cx="3043907" cy="43292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defTabSz="914096"/>
              <a:endParaRPr lang="en-US" sz="11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2" name="Group 37"/>
            <p:cNvGrpSpPr/>
            <p:nvPr/>
          </p:nvGrpSpPr>
          <p:grpSpPr>
            <a:xfrm>
              <a:off x="4369098" y="2821853"/>
              <a:ext cx="3043909" cy="3183461"/>
              <a:chOff x="838311" y="2554588"/>
              <a:chExt cx="3043909" cy="3183461"/>
            </a:xfrm>
            <a:grpFill/>
          </p:grpSpPr>
          <p:sp>
            <p:nvSpPr>
              <p:cNvPr id="44" name="Rectangle 38"/>
              <p:cNvSpPr/>
              <p:nvPr/>
            </p:nvSpPr>
            <p:spPr>
              <a:xfrm>
                <a:off x="942421" y="2554588"/>
                <a:ext cx="2835690" cy="850681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t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defTabSz="914021" fontAlgn="base">
                  <a:lnSpc>
                    <a:spcPts val="1725"/>
                  </a:lnSpc>
                  <a:spcAft>
                    <a:spcPct val="0"/>
                  </a:spcAft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生产流程简单化，制作门槛更低</a:t>
                </a:r>
                <a:endParaRPr lang="en-US" sz="16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5" name="Rectangle 39"/>
              <p:cNvSpPr/>
              <p:nvPr/>
            </p:nvSpPr>
            <p:spPr>
              <a:xfrm>
                <a:off x="838311" y="3472105"/>
                <a:ext cx="3043909" cy="2265944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173832" indent="-1714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依托移动设备就能拍摄、编辑与制作，简化了内容生产流程；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73832" indent="-1714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添加滤镜、特效功能，使内容更加专业化。</a:t>
                </a:r>
                <a:endParaRPr lang="en-US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903" y="1815810"/>
              <a:ext cx="1024084" cy="1060597"/>
            </a:xfrm>
            <a:prstGeom prst="rect">
              <a:avLst/>
            </a:prstGeom>
            <a:grpFill/>
          </p:spPr>
        </p:pic>
      </p:grpSp>
      <p:grpSp>
        <p:nvGrpSpPr>
          <p:cNvPr id="46" name="Group 7"/>
          <p:cNvGrpSpPr/>
          <p:nvPr/>
        </p:nvGrpSpPr>
        <p:grpSpPr>
          <a:xfrm>
            <a:off x="8356616" y="2771629"/>
            <a:ext cx="2565383" cy="3494676"/>
            <a:chOff x="8097213" y="1713132"/>
            <a:chExt cx="3043911" cy="4659568"/>
          </a:xfrm>
          <a:solidFill>
            <a:srgbClr val="576069"/>
          </a:solidFill>
        </p:grpSpPr>
        <p:sp>
          <p:nvSpPr>
            <p:cNvPr id="47" name="Rectangle 43"/>
            <p:cNvSpPr/>
            <p:nvPr/>
          </p:nvSpPr>
          <p:spPr bwMode="auto">
            <a:xfrm>
              <a:off x="8097214" y="1713132"/>
              <a:ext cx="3043908" cy="4659568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defTabSz="914096"/>
              <a:endParaRPr lang="en-US" sz="11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8" name="Group 44"/>
            <p:cNvGrpSpPr/>
            <p:nvPr/>
          </p:nvGrpSpPr>
          <p:grpSpPr>
            <a:xfrm>
              <a:off x="8097213" y="2892518"/>
              <a:ext cx="3043911" cy="3426340"/>
              <a:chOff x="838313" y="2606861"/>
              <a:chExt cx="3043911" cy="3426340"/>
            </a:xfrm>
            <a:grpFill/>
          </p:grpSpPr>
          <p:sp>
            <p:nvSpPr>
              <p:cNvPr id="50" name="Rectangle 45"/>
              <p:cNvSpPr/>
              <p:nvPr/>
            </p:nvSpPr>
            <p:spPr>
              <a:xfrm>
                <a:off x="945870" y="2606861"/>
                <a:ext cx="2835691" cy="688747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t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defTabSz="914021" fontAlgn="base">
                  <a:lnSpc>
                    <a:spcPts val="1725"/>
                  </a:lnSpc>
                  <a:spcAft>
                    <a:spcPct val="0"/>
                  </a:spcAft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广泛参与性，社交媒体属性加强</a:t>
                </a:r>
                <a:endParaRPr lang="en-US" sz="16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1" name="Rectangle 46"/>
              <p:cNvSpPr/>
              <p:nvPr/>
            </p:nvSpPr>
            <p:spPr>
              <a:xfrm>
                <a:off x="838313" y="3594377"/>
                <a:ext cx="3043911" cy="2438824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173832" indent="-1714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社交的延续，成为新信息传递的方法；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73832" indent="-1714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突破了时间、空间、人群的限制，用户更有参与感；</a:t>
                </a:r>
                <a:endParaRPr lang="en-US" altLang="zh-CN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73832" indent="-1714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社交媒体为用户的创意和分享欲提供了便利的传播渠道。</a:t>
                </a:r>
                <a:endParaRPr lang="en-US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sp>
        <p:nvSpPr>
          <p:cNvPr id="52" name="Rectangle 39"/>
          <p:cNvSpPr/>
          <p:nvPr/>
        </p:nvSpPr>
        <p:spPr>
          <a:xfrm>
            <a:off x="1030513" y="4351988"/>
            <a:ext cx="2565380" cy="179887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173832" indent="-1714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长度一般控制在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5min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以内，使得即拍即传成为可能；</a:t>
            </a:r>
            <a:endParaRPr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3832" indent="-1714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移动端成为视频传播的主要途径，拍摄方便，观看更加便捷；</a:t>
            </a:r>
            <a:endParaRPr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3832" indent="-1714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满足人群碎片化阅读需求。</a:t>
            </a:r>
            <a:endParaRPr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3" name="Picture 8" descr="C:\Users\Jonahs\Dropbox\Projects SCOTT\MEET Windows Azure\source\Background\tile-icon-med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01" y="2963242"/>
            <a:ext cx="701218" cy="69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3" descr="C:\Users\HOWARDY.REDMOND\AppData\Local\Microsoft\Windows\Temporary Internet Files\Content.IE5\G469HTVF\MC900442094[1].wmf"/>
          <p:cNvPicPr>
            <a:picLocks noChangeAspect="1" noChangeArrowheads="1"/>
          </p:cNvPicPr>
          <p:nvPr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7" y="2964324"/>
            <a:ext cx="838200" cy="49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888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9827" y="3131363"/>
            <a:ext cx="3132928" cy="714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7087" y="4583146"/>
            <a:ext cx="1426793" cy="809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087" y="1744309"/>
            <a:ext cx="1634375" cy="681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09787" y="4551722"/>
            <a:ext cx="1892968" cy="824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21266" y="3014201"/>
            <a:ext cx="1774240" cy="77988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文本框 13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递进关系</a:t>
            </a:r>
          </a:p>
        </p:txBody>
      </p:sp>
      <p:sp>
        <p:nvSpPr>
          <p:cNvPr id="15" name="矩形 14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Box 3"/>
          <p:cNvSpPr txBox="1"/>
          <p:nvPr/>
        </p:nvSpPr>
        <p:spPr>
          <a:xfrm>
            <a:off x="1264679" y="243936"/>
            <a:ext cx="6104245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开放的生态链体系</a:t>
            </a:r>
          </a:p>
        </p:txBody>
      </p:sp>
      <p:sp>
        <p:nvSpPr>
          <p:cNvPr id="17" name="矩形 16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07087" y="3137227"/>
            <a:ext cx="1634375" cy="658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36206" y="1644452"/>
            <a:ext cx="2366549" cy="78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ng" descr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02371" y="1649956"/>
            <a:ext cx="2317937" cy="775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c056c7e2b8e68d0d7624a4653d1f0f38.png" descr="c056c7e2b8e68d0d7624a4653d1f0f3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021266" y="4805870"/>
            <a:ext cx="1880145" cy="58698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框 2"/>
          <p:cNvSpPr txBox="1"/>
          <p:nvPr/>
        </p:nvSpPr>
        <p:spPr>
          <a:xfrm>
            <a:off x="1554603" y="2481204"/>
            <a:ext cx="233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美</a:t>
            </a:r>
            <a:r>
              <a:rPr kumimoji="1"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颜滤镜、动态贴纸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738715" y="2481204"/>
            <a:ext cx="233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编码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286600" y="2486428"/>
            <a:ext cx="233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语音识别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286599" y="3860308"/>
            <a:ext cx="233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滤镜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307782" y="5559373"/>
            <a:ext cx="233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背景抠像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738715" y="5559373"/>
            <a:ext cx="233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语音识别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54602" y="3908975"/>
            <a:ext cx="2339341" cy="33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Ar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贴纸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554601" y="5559373"/>
            <a:ext cx="2339341" cy="33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美颜滤镜、动态贴纸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738715" y="3915182"/>
            <a:ext cx="2339341" cy="33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滤镜、贴纸</a:t>
            </a:r>
          </a:p>
        </p:txBody>
      </p:sp>
    </p:spTree>
    <p:extLst>
      <p:ext uri="{BB962C8B-B14F-4D97-AF65-F5344CB8AC3E}">
        <p14:creationId xmlns:p14="http://schemas.microsoft.com/office/powerpoint/2010/main" val="133081148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3"/>
          <p:cNvSpPr txBox="1">
            <a:spLocks/>
          </p:cNvSpPr>
          <p:nvPr/>
        </p:nvSpPr>
        <p:spPr>
          <a:xfrm>
            <a:off x="220551" y="118271"/>
            <a:ext cx="11512639" cy="7167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标题 3"/>
          <p:cNvSpPr txBox="1">
            <a:spLocks/>
          </p:cNvSpPr>
          <p:nvPr/>
        </p:nvSpPr>
        <p:spPr>
          <a:xfrm>
            <a:off x="220551" y="118271"/>
            <a:ext cx="11512639" cy="7167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标题 3"/>
          <p:cNvSpPr txBox="1">
            <a:spLocks/>
          </p:cNvSpPr>
          <p:nvPr/>
        </p:nvSpPr>
        <p:spPr>
          <a:xfrm>
            <a:off x="220551" y="118271"/>
            <a:ext cx="11512639" cy="7167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24939" y="1367307"/>
            <a:ext cx="7030560" cy="1054429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全业务全面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涵盖短视频采集、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涉及采集、上传、存储、分发、播放器的所有环节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224939" y="2624964"/>
            <a:ext cx="7030560" cy="1054429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安全稳定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加速支持、多种防盗链、私有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等措施保障视频安全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224939" y="3882621"/>
            <a:ext cx="7030560" cy="1054429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模块化的服务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根据客户的需求，可任意选择短视频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、存储、加速分发、大数据、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等服务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224939" y="5140278"/>
            <a:ext cx="7030560" cy="1054429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全方位的服务体系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全天时服务、专业运营团队、定制化服务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778742" y="5140278"/>
            <a:ext cx="1054429" cy="105442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773280" y="3882620"/>
            <a:ext cx="1054429" cy="1054429"/>
          </a:xfrm>
          <a:prstGeom prst="ellipse">
            <a:avLst/>
          </a:prstGeom>
          <a:solidFill>
            <a:srgbClr val="21A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Freeform 12"/>
          <p:cNvSpPr>
            <a:spLocks noEditPoints="1"/>
          </p:cNvSpPr>
          <p:nvPr/>
        </p:nvSpPr>
        <p:spPr bwMode="black">
          <a:xfrm>
            <a:off x="1996933" y="4106092"/>
            <a:ext cx="607122" cy="606806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773280" y="2624964"/>
            <a:ext cx="1054429" cy="1054429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92"/>
          <p:cNvSpPr>
            <a:spLocks noEditPoints="1"/>
          </p:cNvSpPr>
          <p:nvPr/>
        </p:nvSpPr>
        <p:spPr bwMode="black">
          <a:xfrm>
            <a:off x="2047579" y="2755549"/>
            <a:ext cx="595129" cy="683638"/>
          </a:xfrm>
          <a:custGeom>
            <a:avLst/>
            <a:gdLst>
              <a:gd name="T0" fmla="*/ 15 w 48"/>
              <a:gd name="T1" fmla="*/ 11 h 66"/>
              <a:gd name="T2" fmla="*/ 24 w 48"/>
              <a:gd name="T3" fmla="*/ 9 h 66"/>
              <a:gd name="T4" fmla="*/ 33 w 48"/>
              <a:gd name="T5" fmla="*/ 11 h 66"/>
              <a:gd name="T6" fmla="*/ 35 w 48"/>
              <a:gd name="T7" fmla="*/ 23 h 66"/>
              <a:gd name="T8" fmla="*/ 35 w 48"/>
              <a:gd name="T9" fmla="*/ 25 h 66"/>
              <a:gd name="T10" fmla="*/ 35 w 48"/>
              <a:gd name="T11" fmla="*/ 27 h 66"/>
              <a:gd name="T12" fmla="*/ 14 w 48"/>
              <a:gd name="T13" fmla="*/ 27 h 66"/>
              <a:gd name="T14" fmla="*/ 14 w 48"/>
              <a:gd name="T15" fmla="*/ 25 h 66"/>
              <a:gd name="T16" fmla="*/ 14 w 48"/>
              <a:gd name="T17" fmla="*/ 22 h 66"/>
              <a:gd name="T18" fmla="*/ 15 w 48"/>
              <a:gd name="T19" fmla="*/ 11 h 66"/>
              <a:gd name="T20" fmla="*/ 44 w 48"/>
              <a:gd name="T21" fmla="*/ 28 h 66"/>
              <a:gd name="T22" fmla="*/ 44 w 48"/>
              <a:gd name="T23" fmla="*/ 25 h 66"/>
              <a:gd name="T24" fmla="*/ 44 w 48"/>
              <a:gd name="T25" fmla="*/ 23 h 66"/>
              <a:gd name="T26" fmla="*/ 39 w 48"/>
              <a:gd name="T27" fmla="*/ 5 h 66"/>
              <a:gd name="T28" fmla="*/ 24 w 48"/>
              <a:gd name="T29" fmla="*/ 0 h 66"/>
              <a:gd name="T30" fmla="*/ 9 w 48"/>
              <a:gd name="T31" fmla="*/ 5 h 66"/>
              <a:gd name="T32" fmla="*/ 5 w 48"/>
              <a:gd name="T33" fmla="*/ 22 h 66"/>
              <a:gd name="T34" fmla="*/ 5 w 48"/>
              <a:gd name="T35" fmla="*/ 25 h 66"/>
              <a:gd name="T36" fmla="*/ 5 w 48"/>
              <a:gd name="T37" fmla="*/ 27 h 66"/>
              <a:gd name="T38" fmla="*/ 0 w 48"/>
              <a:gd name="T39" fmla="*/ 32 h 66"/>
              <a:gd name="T40" fmla="*/ 0 w 48"/>
              <a:gd name="T41" fmla="*/ 62 h 66"/>
              <a:gd name="T42" fmla="*/ 5 w 48"/>
              <a:gd name="T43" fmla="*/ 66 h 66"/>
              <a:gd name="T44" fmla="*/ 43 w 48"/>
              <a:gd name="T45" fmla="*/ 66 h 66"/>
              <a:gd name="T46" fmla="*/ 48 w 48"/>
              <a:gd name="T47" fmla="*/ 62 h 66"/>
              <a:gd name="T48" fmla="*/ 48 w 48"/>
              <a:gd name="T49" fmla="*/ 32 h 66"/>
              <a:gd name="T50" fmla="*/ 44 w 48"/>
              <a:gd name="T51" fmla="*/ 2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8" h="66">
                <a:moveTo>
                  <a:pt x="15" y="11"/>
                </a:moveTo>
                <a:cubicBezTo>
                  <a:pt x="17" y="10"/>
                  <a:pt x="20" y="9"/>
                  <a:pt x="24" y="9"/>
                </a:cubicBezTo>
                <a:cubicBezTo>
                  <a:pt x="29" y="9"/>
                  <a:pt x="32" y="10"/>
                  <a:pt x="33" y="11"/>
                </a:cubicBezTo>
                <a:cubicBezTo>
                  <a:pt x="35" y="13"/>
                  <a:pt x="35" y="18"/>
                  <a:pt x="35" y="23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6"/>
                  <a:pt x="35" y="27"/>
                  <a:pt x="35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6"/>
                  <a:pt x="14" y="25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17"/>
                  <a:pt x="14" y="13"/>
                  <a:pt x="15" y="11"/>
                </a:cubicBezTo>
                <a:moveTo>
                  <a:pt x="44" y="28"/>
                </a:moveTo>
                <a:cubicBezTo>
                  <a:pt x="44" y="27"/>
                  <a:pt x="44" y="26"/>
                  <a:pt x="44" y="25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16"/>
                  <a:pt x="44" y="10"/>
                  <a:pt x="39" y="5"/>
                </a:cubicBezTo>
                <a:cubicBezTo>
                  <a:pt x="36" y="2"/>
                  <a:pt x="31" y="0"/>
                  <a:pt x="24" y="0"/>
                </a:cubicBezTo>
                <a:cubicBezTo>
                  <a:pt x="17" y="0"/>
                  <a:pt x="12" y="2"/>
                  <a:pt x="9" y="5"/>
                </a:cubicBezTo>
                <a:cubicBezTo>
                  <a:pt x="5" y="9"/>
                  <a:pt x="5" y="16"/>
                  <a:pt x="5" y="22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6"/>
                  <a:pt x="5" y="27"/>
                  <a:pt x="5" y="27"/>
                </a:cubicBezTo>
                <a:cubicBezTo>
                  <a:pt x="2" y="28"/>
                  <a:pt x="0" y="30"/>
                  <a:pt x="0" y="3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2" y="66"/>
                  <a:pt x="5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46" y="66"/>
                  <a:pt x="48" y="64"/>
                  <a:pt x="48" y="6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</a:path>
            </a:pathLst>
          </a:custGeom>
          <a:solidFill>
            <a:schemeClr val="bg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4490">
              <a:lnSpc>
                <a:spcPct val="150000"/>
              </a:lnSpc>
            </a:pPr>
            <a:endParaRPr lang="en-US" sz="1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773280" y="1367307"/>
            <a:ext cx="1054429" cy="105442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Picture 2" descr="\\MAGNUM\Projects\Microsoft\Cloud Power FY12\Design\Icons\PNGs\User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 bwMode="auto">
          <a:xfrm>
            <a:off x="1746842" y="5243488"/>
            <a:ext cx="1107303" cy="848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50" name="Picture 5" descr="C:\Users\Jonahs\Dropbox\Projects SCOTT\MEET Windows Azure\source\Background\tile-icon-CD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514" y="1464864"/>
            <a:ext cx="801957" cy="80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递进关系</a:t>
            </a:r>
          </a:p>
        </p:txBody>
      </p:sp>
      <p:sp>
        <p:nvSpPr>
          <p:cNvPr id="19" name="矩形 18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TextBox 3"/>
          <p:cNvSpPr txBox="1"/>
          <p:nvPr/>
        </p:nvSpPr>
        <p:spPr>
          <a:xfrm>
            <a:off x="1264679" y="243936"/>
            <a:ext cx="6104245" cy="623235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七牛云短视频解决方案优势</a:t>
            </a:r>
          </a:p>
        </p:txBody>
      </p:sp>
      <p:sp>
        <p:nvSpPr>
          <p:cNvPr id="21" name="矩形 20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043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3"/>
          <p:cNvSpPr txBox="1"/>
          <p:nvPr/>
        </p:nvSpPr>
        <p:spPr>
          <a:xfrm>
            <a:off x="1248583" y="256287"/>
            <a:ext cx="6104245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典型客户案例</a:t>
            </a:r>
          </a:p>
        </p:txBody>
      </p:sp>
      <p:sp>
        <p:nvSpPr>
          <p:cNvPr id="114" name="矩形 6">
            <a:extLst>
              <a:ext uri="{FF2B5EF4-FFF2-40B4-BE49-F238E27FC236}">
                <a16:creationId xmlns:a16="http://schemas.microsoft.com/office/drawing/2014/main" id="{6806273D-5538-4CBE-ADC8-EA8B19349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907" y="1124504"/>
            <a:ext cx="6204666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客户业务场景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小马撒欢，又称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Jeep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游骑兵，提供购车咨询、新车装饰、用车玩车、维修保养、车辆改装、道路救援；为全国的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Jeep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爱好者有更为宽广的交流空间和更为深入的用车玩车环境。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线下活动组织能力非常强，每年有几十场线下活动，参加者均为越野爱好者，客单价较高。现阶段准备将部分业务通过互联网展开，做一款短视频分享的产品，人群高端，有线下积累。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6" name="矩形 6">
            <a:extLst>
              <a:ext uri="{FF2B5EF4-FFF2-40B4-BE49-F238E27FC236}">
                <a16:creationId xmlns:a16="http://schemas.microsoft.com/office/drawing/2014/main" id="{2E096FCA-B255-4503-9FC3-3605BB9FF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907" y="4052971"/>
            <a:ext cx="3823872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七牛提供的服务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随时随地的短视频拍摄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SDK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开放的自定义滤镜处理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短视频内容云端存储服务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历史视频的迁移和云端转码处理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全国范围内的视频加速分发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758" y="2192925"/>
            <a:ext cx="2374232" cy="42229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581" y="2209787"/>
            <a:ext cx="2364752" cy="42061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084" y="256287"/>
            <a:ext cx="1106906" cy="7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9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17"/>
          <p:cNvCxnSpPr/>
          <p:nvPr/>
        </p:nvCxnSpPr>
        <p:spPr>
          <a:xfrm flipH="1">
            <a:off x="2071507" y="1725631"/>
            <a:ext cx="8407762" cy="0"/>
          </a:xfrm>
          <a:prstGeom prst="line">
            <a:avLst/>
          </a:prstGeom>
          <a:ln w="25400">
            <a:solidFill>
              <a:srgbClr val="FCD5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7"/>
          <p:cNvCxnSpPr/>
          <p:nvPr/>
        </p:nvCxnSpPr>
        <p:spPr>
          <a:xfrm flipV="1">
            <a:off x="3924902" y="1312564"/>
            <a:ext cx="1" cy="4877889"/>
          </a:xfrm>
          <a:prstGeom prst="line">
            <a:avLst/>
          </a:prstGeom>
          <a:ln w="25400">
            <a:solidFill>
              <a:srgbClr val="FCD5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7"/>
          <p:cNvCxnSpPr/>
          <p:nvPr/>
        </p:nvCxnSpPr>
        <p:spPr>
          <a:xfrm flipV="1">
            <a:off x="6353581" y="1312563"/>
            <a:ext cx="1" cy="4877889"/>
          </a:xfrm>
          <a:prstGeom prst="line">
            <a:avLst/>
          </a:prstGeom>
          <a:ln w="25400">
            <a:solidFill>
              <a:srgbClr val="FCD5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7"/>
          <p:cNvCxnSpPr/>
          <p:nvPr/>
        </p:nvCxnSpPr>
        <p:spPr>
          <a:xfrm flipV="1">
            <a:off x="8737348" y="1312563"/>
            <a:ext cx="1" cy="4877889"/>
          </a:xfrm>
          <a:prstGeom prst="line">
            <a:avLst/>
          </a:prstGeom>
          <a:ln w="25400">
            <a:solidFill>
              <a:srgbClr val="FCD5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91363" y="131886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移动社交与传媒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76081" y="1318863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电子商务与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O2O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40677" y="131886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智能硬件与行业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140441" y="13188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开发者服务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8877" y="4263741"/>
            <a:ext cx="424720" cy="4247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294" y="1903099"/>
            <a:ext cx="518671" cy="5186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8877" y="3658027"/>
            <a:ext cx="424720" cy="424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295" y="5812456"/>
            <a:ext cx="447831" cy="44783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69" b="20548"/>
          <a:stretch/>
        </p:blipFill>
        <p:spPr>
          <a:xfrm>
            <a:off x="1921791" y="4643118"/>
            <a:ext cx="1099337" cy="43589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294" y="5233374"/>
            <a:ext cx="424720" cy="42472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2758" y="3099843"/>
            <a:ext cx="936961" cy="37719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7816" y="2432236"/>
            <a:ext cx="685229" cy="310638"/>
          </a:xfrm>
          <a:prstGeom prst="rect">
            <a:avLst/>
          </a:prstGeom>
        </p:spPr>
      </p:pic>
      <p:pic>
        <p:nvPicPr>
          <p:cNvPr id="33" name="Picture 3" descr="D:\my projects\1) on-going\1) BP &amp; FM\七牛\2）BP &amp; FM\1）BP\pic\hikvision.jp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1667" y="2487088"/>
            <a:ext cx="702599" cy="3512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159" y="3147317"/>
            <a:ext cx="779612" cy="34302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611" y="3799275"/>
            <a:ext cx="792711" cy="22316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9726" y="1869315"/>
            <a:ext cx="675627" cy="32184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505" y="1852284"/>
            <a:ext cx="716923" cy="32587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3889" y="2443840"/>
            <a:ext cx="987301" cy="286581"/>
          </a:xfrm>
          <a:prstGeom prst="rect">
            <a:avLst/>
          </a:prstGeom>
        </p:spPr>
      </p:pic>
      <p:pic>
        <p:nvPicPr>
          <p:cNvPr id="39" name="Picture 3" descr="D:\my projects\1) on-going\1) BP &amp; FM\七牛\2）BP &amp; FM\1）BP\pic\logo_2013.gif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9679" y="2387463"/>
            <a:ext cx="827105" cy="2435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412" y="4052609"/>
            <a:ext cx="769265" cy="422264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971" y="1958496"/>
            <a:ext cx="724518" cy="32422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1411" y="3320218"/>
            <a:ext cx="858790" cy="37786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7469" y="2735743"/>
            <a:ext cx="1011525" cy="36855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513" y="4331372"/>
            <a:ext cx="636907" cy="191073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12632" y="5856762"/>
            <a:ext cx="590413" cy="26568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7816" y="5078065"/>
            <a:ext cx="793806" cy="291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200" b="26280"/>
          <a:stretch/>
        </p:blipFill>
        <p:spPr>
          <a:xfrm>
            <a:off x="4155153" y="3746124"/>
            <a:ext cx="811346" cy="295457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14639" y="3666200"/>
            <a:ext cx="767513" cy="227652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35157" y="2576132"/>
            <a:ext cx="846994" cy="356629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64122" y="3640841"/>
            <a:ext cx="766835" cy="359666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20773" y="5954050"/>
            <a:ext cx="746466" cy="424912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984" y="1805081"/>
            <a:ext cx="1005473" cy="61669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1"/>
          <a:srcRect t="35916" b="37612"/>
          <a:stretch/>
        </p:blipFill>
        <p:spPr>
          <a:xfrm>
            <a:off x="6863907" y="4732641"/>
            <a:ext cx="567265" cy="152337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1515" y="2411312"/>
            <a:ext cx="856970" cy="274231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591" y="5697622"/>
            <a:ext cx="561295" cy="56129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037895" y="4869455"/>
            <a:ext cx="706687" cy="256174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03" t="39091" r="20823" b="41690"/>
          <a:stretch/>
        </p:blipFill>
        <p:spPr>
          <a:xfrm>
            <a:off x="9151683" y="3375037"/>
            <a:ext cx="996637" cy="183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944"/>
          <a:stretch/>
        </p:blipFill>
        <p:spPr>
          <a:xfrm>
            <a:off x="7752490" y="5396758"/>
            <a:ext cx="920621" cy="216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7"/>
          <a:srcRect l="3354" t="22130" r="5356" b="15670"/>
          <a:stretch/>
        </p:blipFill>
        <p:spPr>
          <a:xfrm>
            <a:off x="9246890" y="2930845"/>
            <a:ext cx="806220" cy="198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8"/>
          <a:srcRect l="5236" t="36667" r="6997" b="25583"/>
          <a:stretch/>
        </p:blipFill>
        <p:spPr>
          <a:xfrm>
            <a:off x="9057822" y="3803654"/>
            <a:ext cx="1184359" cy="2954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9"/>
          <a:srcRect l="14466" t="29816" r="13816" b="29462"/>
          <a:stretch/>
        </p:blipFill>
        <p:spPr>
          <a:xfrm>
            <a:off x="9057821" y="5915509"/>
            <a:ext cx="1210572" cy="2749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108939" y="5306624"/>
            <a:ext cx="564599" cy="21000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178878" y="2463713"/>
            <a:ext cx="458151" cy="4551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194725" y="4048213"/>
            <a:ext cx="440545" cy="4405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270454" y="4344414"/>
            <a:ext cx="759092" cy="1572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241964" y="5549948"/>
            <a:ext cx="745510" cy="1809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008698" y="3330419"/>
            <a:ext cx="1179600" cy="633052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46"/>
          <a:srcRect t="2439"/>
          <a:stretch/>
        </p:blipFill>
        <p:spPr>
          <a:xfrm>
            <a:off x="5390904" y="4225345"/>
            <a:ext cx="716721" cy="230352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47"/>
          <a:srcRect l="20237" r="21633"/>
          <a:stretch/>
        </p:blipFill>
        <p:spPr>
          <a:xfrm>
            <a:off x="5390903" y="4781071"/>
            <a:ext cx="546410" cy="58883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100093" y="1958496"/>
            <a:ext cx="1099814" cy="207512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10733" y="4747005"/>
            <a:ext cx="723547" cy="317922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863906" y="3025993"/>
            <a:ext cx="634848" cy="366096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838003" y="5516052"/>
            <a:ext cx="619070" cy="153852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751032" y="5137654"/>
            <a:ext cx="793015" cy="125723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752490" y="4831374"/>
            <a:ext cx="860953" cy="256454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665630" y="4253184"/>
            <a:ext cx="963819" cy="226781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606847" y="5922580"/>
            <a:ext cx="1055138" cy="34608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9180504" y="5310230"/>
            <a:ext cx="1012421" cy="35997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7"/>
          <a:srcRect r="41845"/>
          <a:stretch/>
        </p:blipFill>
        <p:spPr>
          <a:xfrm>
            <a:off x="7831667" y="5915510"/>
            <a:ext cx="794431" cy="286221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215294" y="3135819"/>
            <a:ext cx="542310" cy="28784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9"/>
          <a:srcRect t="6315"/>
          <a:stretch/>
        </p:blipFill>
        <p:spPr>
          <a:xfrm>
            <a:off x="4273344" y="4533215"/>
            <a:ext cx="629700" cy="31049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5382947" y="5516627"/>
            <a:ext cx="283953" cy="283953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767151" y="5450774"/>
            <a:ext cx="396676" cy="405988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030111" y="2844759"/>
            <a:ext cx="1045584" cy="362469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TextBox 3"/>
          <p:cNvSpPr txBox="1"/>
          <p:nvPr/>
        </p:nvSpPr>
        <p:spPr>
          <a:xfrm>
            <a:off x="1264679" y="243936"/>
            <a:ext cx="6104245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七牛云典型客户案例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846530" y="2035846"/>
            <a:ext cx="861283" cy="2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55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A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171922" y="1413881"/>
            <a:ext cx="8041837" cy="3908138"/>
            <a:chOff x="1999910" y="1615095"/>
            <a:chExt cx="7213849" cy="3505756"/>
          </a:xfrm>
        </p:grpSpPr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3974820" y="1615095"/>
              <a:ext cx="2298610" cy="1261237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  <a:gd name="connsiteX0" fmla="*/ 6448 w 10011"/>
                <a:gd name="connsiteY0" fmla="*/ 0 h 9361"/>
                <a:gd name="connsiteX1" fmla="*/ 5000 w 10011"/>
                <a:gd name="connsiteY1" fmla="*/ 1905 h 9361"/>
                <a:gd name="connsiteX2" fmla="*/ 4019 w 10011"/>
                <a:gd name="connsiteY2" fmla="*/ 1379 h 9361"/>
                <a:gd name="connsiteX3" fmla="*/ 2150 w 10011"/>
                <a:gd name="connsiteY3" fmla="*/ 3572 h 9361"/>
                <a:gd name="connsiteX4" fmla="*/ 1589 w 10011"/>
                <a:gd name="connsiteY4" fmla="*/ 3308 h 9361"/>
                <a:gd name="connsiteX5" fmla="*/ 0 w 10011"/>
                <a:gd name="connsiteY5" fmla="*/ 6379 h 9361"/>
                <a:gd name="connsiteX6" fmla="*/ 1589 w 10011"/>
                <a:gd name="connsiteY6" fmla="*/ 9361 h 9361"/>
                <a:gd name="connsiteX7" fmla="*/ 4019 w 10011"/>
                <a:gd name="connsiteY7" fmla="*/ 9361 h 9361"/>
                <a:gd name="connsiteX8" fmla="*/ 7336 w 10011"/>
                <a:gd name="connsiteY8" fmla="*/ 9361 h 9361"/>
                <a:gd name="connsiteX9" fmla="*/ 10000 w 10011"/>
                <a:gd name="connsiteY9" fmla="*/ 4361 h 9361"/>
                <a:gd name="connsiteX10" fmla="*/ 6448 w 10011"/>
                <a:gd name="connsiteY10" fmla="*/ 0 h 9361"/>
                <a:gd name="connsiteX0" fmla="*/ 6441 w 10000"/>
                <a:gd name="connsiteY0" fmla="*/ 0 h 10000"/>
                <a:gd name="connsiteX1" fmla="*/ 4995 w 10000"/>
                <a:gd name="connsiteY1" fmla="*/ 2035 h 10000"/>
                <a:gd name="connsiteX2" fmla="*/ 3276 w 10000"/>
                <a:gd name="connsiteY2" fmla="*/ 888 h 10000"/>
                <a:gd name="connsiteX3" fmla="*/ 2148 w 10000"/>
                <a:gd name="connsiteY3" fmla="*/ 3816 h 10000"/>
                <a:gd name="connsiteX4" fmla="*/ 1587 w 10000"/>
                <a:gd name="connsiteY4" fmla="*/ 3534 h 10000"/>
                <a:gd name="connsiteX5" fmla="*/ 0 w 10000"/>
                <a:gd name="connsiteY5" fmla="*/ 6814 h 10000"/>
                <a:gd name="connsiteX6" fmla="*/ 1587 w 10000"/>
                <a:gd name="connsiteY6" fmla="*/ 10000 h 10000"/>
                <a:gd name="connsiteX7" fmla="*/ 4015 w 10000"/>
                <a:gd name="connsiteY7" fmla="*/ 10000 h 10000"/>
                <a:gd name="connsiteX8" fmla="*/ 7328 w 10000"/>
                <a:gd name="connsiteY8" fmla="*/ 10000 h 10000"/>
                <a:gd name="connsiteX9" fmla="*/ 9989 w 10000"/>
                <a:gd name="connsiteY9" fmla="*/ 4659 h 10000"/>
                <a:gd name="connsiteX10" fmla="*/ 6441 w 10000"/>
                <a:gd name="connsiteY10" fmla="*/ 0 h 10000"/>
                <a:gd name="connsiteX0" fmla="*/ 6451 w 10010"/>
                <a:gd name="connsiteY0" fmla="*/ 0 h 10000"/>
                <a:gd name="connsiteX1" fmla="*/ 5005 w 10010"/>
                <a:gd name="connsiteY1" fmla="*/ 2035 h 10000"/>
                <a:gd name="connsiteX2" fmla="*/ 3286 w 10010"/>
                <a:gd name="connsiteY2" fmla="*/ 888 h 10000"/>
                <a:gd name="connsiteX3" fmla="*/ 2158 w 10010"/>
                <a:gd name="connsiteY3" fmla="*/ 3816 h 10000"/>
                <a:gd name="connsiteX4" fmla="*/ 1154 w 10010"/>
                <a:gd name="connsiteY4" fmla="*/ 2949 h 10000"/>
                <a:gd name="connsiteX5" fmla="*/ 10 w 10010"/>
                <a:gd name="connsiteY5" fmla="*/ 6814 h 10000"/>
                <a:gd name="connsiteX6" fmla="*/ 1597 w 10010"/>
                <a:gd name="connsiteY6" fmla="*/ 10000 h 10000"/>
                <a:gd name="connsiteX7" fmla="*/ 4025 w 10010"/>
                <a:gd name="connsiteY7" fmla="*/ 10000 h 10000"/>
                <a:gd name="connsiteX8" fmla="*/ 7338 w 10010"/>
                <a:gd name="connsiteY8" fmla="*/ 10000 h 10000"/>
                <a:gd name="connsiteX9" fmla="*/ 9999 w 10010"/>
                <a:gd name="connsiteY9" fmla="*/ 4659 h 10000"/>
                <a:gd name="connsiteX10" fmla="*/ 6451 w 10010"/>
                <a:gd name="connsiteY10" fmla="*/ 0 h 10000"/>
                <a:gd name="connsiteX0" fmla="*/ 6446 w 10005"/>
                <a:gd name="connsiteY0" fmla="*/ 0 h 10000"/>
                <a:gd name="connsiteX1" fmla="*/ 5000 w 10005"/>
                <a:gd name="connsiteY1" fmla="*/ 2035 h 10000"/>
                <a:gd name="connsiteX2" fmla="*/ 3281 w 10005"/>
                <a:gd name="connsiteY2" fmla="*/ 888 h 10000"/>
                <a:gd name="connsiteX3" fmla="*/ 2104 w 10005"/>
                <a:gd name="connsiteY3" fmla="*/ 2840 h 10000"/>
                <a:gd name="connsiteX4" fmla="*/ 1149 w 10005"/>
                <a:gd name="connsiteY4" fmla="*/ 2949 h 10000"/>
                <a:gd name="connsiteX5" fmla="*/ 5 w 10005"/>
                <a:gd name="connsiteY5" fmla="*/ 6814 h 10000"/>
                <a:gd name="connsiteX6" fmla="*/ 1592 w 10005"/>
                <a:gd name="connsiteY6" fmla="*/ 10000 h 10000"/>
                <a:gd name="connsiteX7" fmla="*/ 4020 w 10005"/>
                <a:gd name="connsiteY7" fmla="*/ 10000 h 10000"/>
                <a:gd name="connsiteX8" fmla="*/ 7333 w 10005"/>
                <a:gd name="connsiteY8" fmla="*/ 10000 h 10000"/>
                <a:gd name="connsiteX9" fmla="*/ 9994 w 10005"/>
                <a:gd name="connsiteY9" fmla="*/ 4659 h 10000"/>
                <a:gd name="connsiteX10" fmla="*/ 6446 w 10005"/>
                <a:gd name="connsiteY10" fmla="*/ 0 h 10000"/>
                <a:gd name="connsiteX0" fmla="*/ 6446 w 9518"/>
                <a:gd name="connsiteY0" fmla="*/ 0 h 10000"/>
                <a:gd name="connsiteX1" fmla="*/ 5000 w 9518"/>
                <a:gd name="connsiteY1" fmla="*/ 2035 h 10000"/>
                <a:gd name="connsiteX2" fmla="*/ 3281 w 9518"/>
                <a:gd name="connsiteY2" fmla="*/ 888 h 10000"/>
                <a:gd name="connsiteX3" fmla="*/ 2104 w 9518"/>
                <a:gd name="connsiteY3" fmla="*/ 2840 h 10000"/>
                <a:gd name="connsiteX4" fmla="*/ 1149 w 9518"/>
                <a:gd name="connsiteY4" fmla="*/ 2949 h 10000"/>
                <a:gd name="connsiteX5" fmla="*/ 5 w 9518"/>
                <a:gd name="connsiteY5" fmla="*/ 6814 h 10000"/>
                <a:gd name="connsiteX6" fmla="*/ 1592 w 9518"/>
                <a:gd name="connsiteY6" fmla="*/ 10000 h 10000"/>
                <a:gd name="connsiteX7" fmla="*/ 4020 w 9518"/>
                <a:gd name="connsiteY7" fmla="*/ 10000 h 10000"/>
                <a:gd name="connsiteX8" fmla="*/ 7333 w 9518"/>
                <a:gd name="connsiteY8" fmla="*/ 10000 h 10000"/>
                <a:gd name="connsiteX9" fmla="*/ 9501 w 9518"/>
                <a:gd name="connsiteY9" fmla="*/ 4854 h 10000"/>
                <a:gd name="connsiteX10" fmla="*/ 6446 w 9518"/>
                <a:gd name="connsiteY10" fmla="*/ 0 h 10000"/>
                <a:gd name="connsiteX0" fmla="*/ 6772 w 10000"/>
                <a:gd name="connsiteY0" fmla="*/ 688 h 10688"/>
                <a:gd name="connsiteX1" fmla="*/ 3959 w 10000"/>
                <a:gd name="connsiteY1" fmla="*/ 772 h 10688"/>
                <a:gd name="connsiteX2" fmla="*/ 3447 w 10000"/>
                <a:gd name="connsiteY2" fmla="*/ 1576 h 10688"/>
                <a:gd name="connsiteX3" fmla="*/ 2211 w 10000"/>
                <a:gd name="connsiteY3" fmla="*/ 3528 h 10688"/>
                <a:gd name="connsiteX4" fmla="*/ 1207 w 10000"/>
                <a:gd name="connsiteY4" fmla="*/ 3637 h 10688"/>
                <a:gd name="connsiteX5" fmla="*/ 5 w 10000"/>
                <a:gd name="connsiteY5" fmla="*/ 7502 h 10688"/>
                <a:gd name="connsiteX6" fmla="*/ 1673 w 10000"/>
                <a:gd name="connsiteY6" fmla="*/ 10688 h 10688"/>
                <a:gd name="connsiteX7" fmla="*/ 4224 w 10000"/>
                <a:gd name="connsiteY7" fmla="*/ 10688 h 10688"/>
                <a:gd name="connsiteX8" fmla="*/ 7704 w 10000"/>
                <a:gd name="connsiteY8" fmla="*/ 10688 h 10688"/>
                <a:gd name="connsiteX9" fmla="*/ 9982 w 10000"/>
                <a:gd name="connsiteY9" fmla="*/ 5542 h 10688"/>
                <a:gd name="connsiteX10" fmla="*/ 6772 w 10000"/>
                <a:gd name="connsiteY10" fmla="*/ 688 h 10688"/>
                <a:gd name="connsiteX0" fmla="*/ 6772 w 10000"/>
                <a:gd name="connsiteY0" fmla="*/ 688 h 10688"/>
                <a:gd name="connsiteX1" fmla="*/ 3959 w 10000"/>
                <a:gd name="connsiteY1" fmla="*/ 772 h 10688"/>
                <a:gd name="connsiteX2" fmla="*/ 2211 w 10000"/>
                <a:gd name="connsiteY2" fmla="*/ 3528 h 10688"/>
                <a:gd name="connsiteX3" fmla="*/ 1207 w 10000"/>
                <a:gd name="connsiteY3" fmla="*/ 3637 h 10688"/>
                <a:gd name="connsiteX4" fmla="*/ 5 w 10000"/>
                <a:gd name="connsiteY4" fmla="*/ 7502 h 10688"/>
                <a:gd name="connsiteX5" fmla="*/ 1673 w 10000"/>
                <a:gd name="connsiteY5" fmla="*/ 10688 h 10688"/>
                <a:gd name="connsiteX6" fmla="*/ 4224 w 10000"/>
                <a:gd name="connsiteY6" fmla="*/ 10688 h 10688"/>
                <a:gd name="connsiteX7" fmla="*/ 7704 w 10000"/>
                <a:gd name="connsiteY7" fmla="*/ 10688 h 10688"/>
                <a:gd name="connsiteX8" fmla="*/ 9982 w 10000"/>
                <a:gd name="connsiteY8" fmla="*/ 5542 h 10688"/>
                <a:gd name="connsiteX9" fmla="*/ 6772 w 10000"/>
                <a:gd name="connsiteY9" fmla="*/ 688 h 10688"/>
                <a:gd name="connsiteX0" fmla="*/ 6771 w 9999"/>
                <a:gd name="connsiteY0" fmla="*/ 688 h 10688"/>
                <a:gd name="connsiteX1" fmla="*/ 3958 w 9999"/>
                <a:gd name="connsiteY1" fmla="*/ 772 h 10688"/>
                <a:gd name="connsiteX2" fmla="*/ 1175 w 9999"/>
                <a:gd name="connsiteY2" fmla="*/ 3138 h 10688"/>
                <a:gd name="connsiteX3" fmla="*/ 1206 w 9999"/>
                <a:gd name="connsiteY3" fmla="*/ 3637 h 10688"/>
                <a:gd name="connsiteX4" fmla="*/ 4 w 9999"/>
                <a:gd name="connsiteY4" fmla="*/ 7502 h 10688"/>
                <a:gd name="connsiteX5" fmla="*/ 1672 w 9999"/>
                <a:gd name="connsiteY5" fmla="*/ 10688 h 10688"/>
                <a:gd name="connsiteX6" fmla="*/ 4223 w 9999"/>
                <a:gd name="connsiteY6" fmla="*/ 10688 h 10688"/>
                <a:gd name="connsiteX7" fmla="*/ 7703 w 9999"/>
                <a:gd name="connsiteY7" fmla="*/ 10688 h 10688"/>
                <a:gd name="connsiteX8" fmla="*/ 9981 w 9999"/>
                <a:gd name="connsiteY8" fmla="*/ 5542 h 10688"/>
                <a:gd name="connsiteX9" fmla="*/ 6771 w 9999"/>
                <a:gd name="connsiteY9" fmla="*/ 688 h 10688"/>
                <a:gd name="connsiteX0" fmla="*/ 6772 w 10000"/>
                <a:gd name="connsiteY0" fmla="*/ 920 h 10276"/>
                <a:gd name="connsiteX1" fmla="*/ 3958 w 10000"/>
                <a:gd name="connsiteY1" fmla="*/ 633 h 10276"/>
                <a:gd name="connsiteX2" fmla="*/ 1175 w 10000"/>
                <a:gd name="connsiteY2" fmla="*/ 3212 h 10276"/>
                <a:gd name="connsiteX3" fmla="*/ 1206 w 10000"/>
                <a:gd name="connsiteY3" fmla="*/ 3679 h 10276"/>
                <a:gd name="connsiteX4" fmla="*/ 4 w 10000"/>
                <a:gd name="connsiteY4" fmla="*/ 7295 h 10276"/>
                <a:gd name="connsiteX5" fmla="*/ 1672 w 10000"/>
                <a:gd name="connsiteY5" fmla="*/ 10276 h 10276"/>
                <a:gd name="connsiteX6" fmla="*/ 4223 w 10000"/>
                <a:gd name="connsiteY6" fmla="*/ 10276 h 10276"/>
                <a:gd name="connsiteX7" fmla="*/ 7704 w 10000"/>
                <a:gd name="connsiteY7" fmla="*/ 10276 h 10276"/>
                <a:gd name="connsiteX8" fmla="*/ 9982 w 10000"/>
                <a:gd name="connsiteY8" fmla="*/ 5461 h 10276"/>
                <a:gd name="connsiteX9" fmla="*/ 6772 w 10000"/>
                <a:gd name="connsiteY9" fmla="*/ 920 h 10276"/>
                <a:gd name="connsiteX0" fmla="*/ 6772 w 10000"/>
                <a:gd name="connsiteY0" fmla="*/ 642 h 9998"/>
                <a:gd name="connsiteX1" fmla="*/ 3958 w 10000"/>
                <a:gd name="connsiteY1" fmla="*/ 355 h 9998"/>
                <a:gd name="connsiteX2" fmla="*/ 1175 w 10000"/>
                <a:gd name="connsiteY2" fmla="*/ 2934 h 9998"/>
                <a:gd name="connsiteX3" fmla="*/ 1206 w 10000"/>
                <a:gd name="connsiteY3" fmla="*/ 3401 h 9998"/>
                <a:gd name="connsiteX4" fmla="*/ 4 w 10000"/>
                <a:gd name="connsiteY4" fmla="*/ 7017 h 9998"/>
                <a:gd name="connsiteX5" fmla="*/ 1672 w 10000"/>
                <a:gd name="connsiteY5" fmla="*/ 9998 h 9998"/>
                <a:gd name="connsiteX6" fmla="*/ 4223 w 10000"/>
                <a:gd name="connsiteY6" fmla="*/ 9998 h 9998"/>
                <a:gd name="connsiteX7" fmla="*/ 7704 w 10000"/>
                <a:gd name="connsiteY7" fmla="*/ 9998 h 9998"/>
                <a:gd name="connsiteX8" fmla="*/ 9982 w 10000"/>
                <a:gd name="connsiteY8" fmla="*/ 5183 h 9998"/>
                <a:gd name="connsiteX9" fmla="*/ 6772 w 10000"/>
                <a:gd name="connsiteY9" fmla="*/ 642 h 9998"/>
                <a:gd name="connsiteX0" fmla="*/ 6461 w 10011"/>
                <a:gd name="connsiteY0" fmla="*/ 181 h 10178"/>
                <a:gd name="connsiteX1" fmla="*/ 3958 w 10011"/>
                <a:gd name="connsiteY1" fmla="*/ 533 h 10178"/>
                <a:gd name="connsiteX2" fmla="*/ 1175 w 10011"/>
                <a:gd name="connsiteY2" fmla="*/ 3113 h 10178"/>
                <a:gd name="connsiteX3" fmla="*/ 1206 w 10011"/>
                <a:gd name="connsiteY3" fmla="*/ 3580 h 10178"/>
                <a:gd name="connsiteX4" fmla="*/ 4 w 10011"/>
                <a:gd name="connsiteY4" fmla="*/ 7196 h 10178"/>
                <a:gd name="connsiteX5" fmla="*/ 1672 w 10011"/>
                <a:gd name="connsiteY5" fmla="*/ 10178 h 10178"/>
                <a:gd name="connsiteX6" fmla="*/ 4223 w 10011"/>
                <a:gd name="connsiteY6" fmla="*/ 10178 h 10178"/>
                <a:gd name="connsiteX7" fmla="*/ 7704 w 10011"/>
                <a:gd name="connsiteY7" fmla="*/ 10178 h 10178"/>
                <a:gd name="connsiteX8" fmla="*/ 9982 w 10011"/>
                <a:gd name="connsiteY8" fmla="*/ 5362 h 10178"/>
                <a:gd name="connsiteX9" fmla="*/ 6461 w 10011"/>
                <a:gd name="connsiteY9" fmla="*/ 181 h 10178"/>
                <a:gd name="connsiteX0" fmla="*/ 6461 w 10011"/>
                <a:gd name="connsiteY0" fmla="*/ 237 h 10143"/>
                <a:gd name="connsiteX1" fmla="*/ 3958 w 10011"/>
                <a:gd name="connsiteY1" fmla="*/ 498 h 10143"/>
                <a:gd name="connsiteX2" fmla="*/ 1175 w 10011"/>
                <a:gd name="connsiteY2" fmla="*/ 3078 h 10143"/>
                <a:gd name="connsiteX3" fmla="*/ 1206 w 10011"/>
                <a:gd name="connsiteY3" fmla="*/ 3545 h 10143"/>
                <a:gd name="connsiteX4" fmla="*/ 4 w 10011"/>
                <a:gd name="connsiteY4" fmla="*/ 7161 h 10143"/>
                <a:gd name="connsiteX5" fmla="*/ 1672 w 10011"/>
                <a:gd name="connsiteY5" fmla="*/ 10143 h 10143"/>
                <a:gd name="connsiteX6" fmla="*/ 4223 w 10011"/>
                <a:gd name="connsiteY6" fmla="*/ 10143 h 10143"/>
                <a:gd name="connsiteX7" fmla="*/ 7704 w 10011"/>
                <a:gd name="connsiteY7" fmla="*/ 10143 h 10143"/>
                <a:gd name="connsiteX8" fmla="*/ 9982 w 10011"/>
                <a:gd name="connsiteY8" fmla="*/ 5327 h 10143"/>
                <a:gd name="connsiteX9" fmla="*/ 6461 w 10011"/>
                <a:gd name="connsiteY9" fmla="*/ 237 h 10143"/>
                <a:gd name="connsiteX0" fmla="*/ 7548 w 9982"/>
                <a:gd name="connsiteY0" fmla="*/ 3347 h 9784"/>
                <a:gd name="connsiteX1" fmla="*/ 3958 w 9982"/>
                <a:gd name="connsiteY1" fmla="*/ 139 h 9784"/>
                <a:gd name="connsiteX2" fmla="*/ 1175 w 9982"/>
                <a:gd name="connsiteY2" fmla="*/ 2719 h 9784"/>
                <a:gd name="connsiteX3" fmla="*/ 1206 w 9982"/>
                <a:gd name="connsiteY3" fmla="*/ 3186 h 9784"/>
                <a:gd name="connsiteX4" fmla="*/ 4 w 9982"/>
                <a:gd name="connsiteY4" fmla="*/ 6802 h 9784"/>
                <a:gd name="connsiteX5" fmla="*/ 1672 w 9982"/>
                <a:gd name="connsiteY5" fmla="*/ 9784 h 9784"/>
                <a:gd name="connsiteX6" fmla="*/ 4223 w 9982"/>
                <a:gd name="connsiteY6" fmla="*/ 9784 h 9784"/>
                <a:gd name="connsiteX7" fmla="*/ 7704 w 9982"/>
                <a:gd name="connsiteY7" fmla="*/ 9784 h 9784"/>
                <a:gd name="connsiteX8" fmla="*/ 9982 w 9982"/>
                <a:gd name="connsiteY8" fmla="*/ 4968 h 9784"/>
                <a:gd name="connsiteX9" fmla="*/ 7548 w 9982"/>
                <a:gd name="connsiteY9" fmla="*/ 3347 h 9784"/>
                <a:gd name="connsiteX0" fmla="*/ 7562 w 10000"/>
                <a:gd name="connsiteY0" fmla="*/ 3518 h 10097"/>
                <a:gd name="connsiteX1" fmla="*/ 3965 w 10000"/>
                <a:gd name="connsiteY1" fmla="*/ 239 h 10097"/>
                <a:gd name="connsiteX2" fmla="*/ 1177 w 10000"/>
                <a:gd name="connsiteY2" fmla="*/ 2876 h 10097"/>
                <a:gd name="connsiteX3" fmla="*/ 1208 w 10000"/>
                <a:gd name="connsiteY3" fmla="*/ 3353 h 10097"/>
                <a:gd name="connsiteX4" fmla="*/ 4 w 10000"/>
                <a:gd name="connsiteY4" fmla="*/ 7049 h 10097"/>
                <a:gd name="connsiteX5" fmla="*/ 1675 w 10000"/>
                <a:gd name="connsiteY5" fmla="*/ 10097 h 10097"/>
                <a:gd name="connsiteX6" fmla="*/ 4231 w 10000"/>
                <a:gd name="connsiteY6" fmla="*/ 10097 h 10097"/>
                <a:gd name="connsiteX7" fmla="*/ 7718 w 10000"/>
                <a:gd name="connsiteY7" fmla="*/ 10097 h 10097"/>
                <a:gd name="connsiteX8" fmla="*/ 10000 w 10000"/>
                <a:gd name="connsiteY8" fmla="*/ 5175 h 10097"/>
                <a:gd name="connsiteX9" fmla="*/ 7562 w 10000"/>
                <a:gd name="connsiteY9" fmla="*/ 3518 h 10097"/>
                <a:gd name="connsiteX0" fmla="*/ 7562 w 9690"/>
                <a:gd name="connsiteY0" fmla="*/ 3518 h 10097"/>
                <a:gd name="connsiteX1" fmla="*/ 3965 w 9690"/>
                <a:gd name="connsiteY1" fmla="*/ 239 h 10097"/>
                <a:gd name="connsiteX2" fmla="*/ 1177 w 9690"/>
                <a:gd name="connsiteY2" fmla="*/ 2876 h 10097"/>
                <a:gd name="connsiteX3" fmla="*/ 1208 w 9690"/>
                <a:gd name="connsiteY3" fmla="*/ 3353 h 10097"/>
                <a:gd name="connsiteX4" fmla="*/ 4 w 9690"/>
                <a:gd name="connsiteY4" fmla="*/ 7049 h 10097"/>
                <a:gd name="connsiteX5" fmla="*/ 1675 w 9690"/>
                <a:gd name="connsiteY5" fmla="*/ 10097 h 10097"/>
                <a:gd name="connsiteX6" fmla="*/ 4231 w 9690"/>
                <a:gd name="connsiteY6" fmla="*/ 10097 h 10097"/>
                <a:gd name="connsiteX7" fmla="*/ 7718 w 9690"/>
                <a:gd name="connsiteY7" fmla="*/ 10097 h 10097"/>
                <a:gd name="connsiteX8" fmla="*/ 9689 w 9690"/>
                <a:gd name="connsiteY8" fmla="*/ 5828 h 10097"/>
                <a:gd name="connsiteX9" fmla="*/ 7562 w 9690"/>
                <a:gd name="connsiteY9" fmla="*/ 3518 h 10097"/>
                <a:gd name="connsiteX0" fmla="*/ 7806 w 10002"/>
                <a:gd name="connsiteY0" fmla="*/ 3484 h 10000"/>
                <a:gd name="connsiteX1" fmla="*/ 4094 w 10002"/>
                <a:gd name="connsiteY1" fmla="*/ 237 h 10000"/>
                <a:gd name="connsiteX2" fmla="*/ 1249 w 10002"/>
                <a:gd name="connsiteY2" fmla="*/ 3321 h 10000"/>
                <a:gd name="connsiteX3" fmla="*/ 6 w 10002"/>
                <a:gd name="connsiteY3" fmla="*/ 6981 h 10000"/>
                <a:gd name="connsiteX4" fmla="*/ 1731 w 10002"/>
                <a:gd name="connsiteY4" fmla="*/ 10000 h 10000"/>
                <a:gd name="connsiteX5" fmla="*/ 4368 w 10002"/>
                <a:gd name="connsiteY5" fmla="*/ 10000 h 10000"/>
                <a:gd name="connsiteX6" fmla="*/ 7967 w 10002"/>
                <a:gd name="connsiteY6" fmla="*/ 10000 h 10000"/>
                <a:gd name="connsiteX7" fmla="*/ 10001 w 10002"/>
                <a:gd name="connsiteY7" fmla="*/ 5772 h 10000"/>
                <a:gd name="connsiteX8" fmla="*/ 7806 w 10002"/>
                <a:gd name="connsiteY8" fmla="*/ 3484 h 10000"/>
                <a:gd name="connsiteX0" fmla="*/ 7806 w 10002"/>
                <a:gd name="connsiteY0" fmla="*/ 3363 h 9879"/>
                <a:gd name="connsiteX1" fmla="*/ 4094 w 10002"/>
                <a:gd name="connsiteY1" fmla="*/ 116 h 9879"/>
                <a:gd name="connsiteX2" fmla="*/ 1249 w 10002"/>
                <a:gd name="connsiteY2" fmla="*/ 3200 h 9879"/>
                <a:gd name="connsiteX3" fmla="*/ 6 w 10002"/>
                <a:gd name="connsiteY3" fmla="*/ 6860 h 9879"/>
                <a:gd name="connsiteX4" fmla="*/ 1731 w 10002"/>
                <a:gd name="connsiteY4" fmla="*/ 9879 h 9879"/>
                <a:gd name="connsiteX5" fmla="*/ 4368 w 10002"/>
                <a:gd name="connsiteY5" fmla="*/ 9879 h 9879"/>
                <a:gd name="connsiteX6" fmla="*/ 7967 w 10002"/>
                <a:gd name="connsiteY6" fmla="*/ 9879 h 9879"/>
                <a:gd name="connsiteX7" fmla="*/ 10001 w 10002"/>
                <a:gd name="connsiteY7" fmla="*/ 5651 h 9879"/>
                <a:gd name="connsiteX8" fmla="*/ 7806 w 10002"/>
                <a:gd name="connsiteY8" fmla="*/ 3363 h 9879"/>
                <a:gd name="connsiteX0" fmla="*/ 7804 w 10000"/>
                <a:gd name="connsiteY0" fmla="*/ 3404 h 10000"/>
                <a:gd name="connsiteX1" fmla="*/ 4093 w 10000"/>
                <a:gd name="connsiteY1" fmla="*/ 117 h 10000"/>
                <a:gd name="connsiteX2" fmla="*/ 1249 w 10000"/>
                <a:gd name="connsiteY2" fmla="*/ 3239 h 10000"/>
                <a:gd name="connsiteX3" fmla="*/ 6 w 10000"/>
                <a:gd name="connsiteY3" fmla="*/ 6944 h 10000"/>
                <a:gd name="connsiteX4" fmla="*/ 1731 w 10000"/>
                <a:gd name="connsiteY4" fmla="*/ 10000 h 10000"/>
                <a:gd name="connsiteX5" fmla="*/ 4367 w 10000"/>
                <a:gd name="connsiteY5" fmla="*/ 10000 h 10000"/>
                <a:gd name="connsiteX6" fmla="*/ 7965 w 10000"/>
                <a:gd name="connsiteY6" fmla="*/ 10000 h 10000"/>
                <a:gd name="connsiteX7" fmla="*/ 9999 w 10000"/>
                <a:gd name="connsiteY7" fmla="*/ 5720 h 10000"/>
                <a:gd name="connsiteX8" fmla="*/ 7804 w 10000"/>
                <a:gd name="connsiteY8" fmla="*/ 3404 h 10000"/>
                <a:gd name="connsiteX0" fmla="*/ 7435 w 9631"/>
                <a:gd name="connsiteY0" fmla="*/ 3404 h 10177"/>
                <a:gd name="connsiteX1" fmla="*/ 3724 w 9631"/>
                <a:gd name="connsiteY1" fmla="*/ 117 h 10177"/>
                <a:gd name="connsiteX2" fmla="*/ 880 w 9631"/>
                <a:gd name="connsiteY2" fmla="*/ 3239 h 10177"/>
                <a:gd name="connsiteX3" fmla="*/ 12 w 9631"/>
                <a:gd name="connsiteY3" fmla="*/ 7599 h 10177"/>
                <a:gd name="connsiteX4" fmla="*/ 1362 w 9631"/>
                <a:gd name="connsiteY4" fmla="*/ 10000 h 10177"/>
                <a:gd name="connsiteX5" fmla="*/ 3998 w 9631"/>
                <a:gd name="connsiteY5" fmla="*/ 10000 h 10177"/>
                <a:gd name="connsiteX6" fmla="*/ 7596 w 9631"/>
                <a:gd name="connsiteY6" fmla="*/ 10000 h 10177"/>
                <a:gd name="connsiteX7" fmla="*/ 9630 w 9631"/>
                <a:gd name="connsiteY7" fmla="*/ 5720 h 10177"/>
                <a:gd name="connsiteX8" fmla="*/ 7435 w 9631"/>
                <a:gd name="connsiteY8" fmla="*/ 3404 h 10177"/>
                <a:gd name="connsiteX0" fmla="*/ 7735 w 10015"/>
                <a:gd name="connsiteY0" fmla="*/ 3345 h 10074"/>
                <a:gd name="connsiteX1" fmla="*/ 3882 w 10015"/>
                <a:gd name="connsiteY1" fmla="*/ 115 h 10074"/>
                <a:gd name="connsiteX2" fmla="*/ 929 w 10015"/>
                <a:gd name="connsiteY2" fmla="*/ 3183 h 10074"/>
                <a:gd name="connsiteX3" fmla="*/ 27 w 10015"/>
                <a:gd name="connsiteY3" fmla="*/ 7467 h 10074"/>
                <a:gd name="connsiteX4" fmla="*/ 1762 w 10015"/>
                <a:gd name="connsiteY4" fmla="*/ 9918 h 10074"/>
                <a:gd name="connsiteX5" fmla="*/ 4166 w 10015"/>
                <a:gd name="connsiteY5" fmla="*/ 9826 h 10074"/>
                <a:gd name="connsiteX6" fmla="*/ 7902 w 10015"/>
                <a:gd name="connsiteY6" fmla="*/ 9826 h 10074"/>
                <a:gd name="connsiteX7" fmla="*/ 10014 w 10015"/>
                <a:gd name="connsiteY7" fmla="*/ 5621 h 10074"/>
                <a:gd name="connsiteX8" fmla="*/ 7735 w 10015"/>
                <a:gd name="connsiteY8" fmla="*/ 3345 h 10074"/>
                <a:gd name="connsiteX0" fmla="*/ 7858 w 10138"/>
                <a:gd name="connsiteY0" fmla="*/ 3345 h 10074"/>
                <a:gd name="connsiteX1" fmla="*/ 4005 w 10138"/>
                <a:gd name="connsiteY1" fmla="*/ 115 h 10074"/>
                <a:gd name="connsiteX2" fmla="*/ 526 w 10138"/>
                <a:gd name="connsiteY2" fmla="*/ 3618 h 10074"/>
                <a:gd name="connsiteX3" fmla="*/ 150 w 10138"/>
                <a:gd name="connsiteY3" fmla="*/ 7467 h 10074"/>
                <a:gd name="connsiteX4" fmla="*/ 1885 w 10138"/>
                <a:gd name="connsiteY4" fmla="*/ 9918 h 10074"/>
                <a:gd name="connsiteX5" fmla="*/ 4289 w 10138"/>
                <a:gd name="connsiteY5" fmla="*/ 9826 h 10074"/>
                <a:gd name="connsiteX6" fmla="*/ 8025 w 10138"/>
                <a:gd name="connsiteY6" fmla="*/ 9826 h 10074"/>
                <a:gd name="connsiteX7" fmla="*/ 10137 w 10138"/>
                <a:gd name="connsiteY7" fmla="*/ 5621 h 10074"/>
                <a:gd name="connsiteX8" fmla="*/ 7858 w 10138"/>
                <a:gd name="connsiteY8" fmla="*/ 3345 h 10074"/>
                <a:gd name="connsiteX0" fmla="*/ 8063 w 10343"/>
                <a:gd name="connsiteY0" fmla="*/ 3345 h 10114"/>
                <a:gd name="connsiteX1" fmla="*/ 4210 w 10343"/>
                <a:gd name="connsiteY1" fmla="*/ 115 h 10114"/>
                <a:gd name="connsiteX2" fmla="*/ 731 w 10343"/>
                <a:gd name="connsiteY2" fmla="*/ 3618 h 10114"/>
                <a:gd name="connsiteX3" fmla="*/ 92 w 10343"/>
                <a:gd name="connsiteY3" fmla="*/ 6923 h 10114"/>
                <a:gd name="connsiteX4" fmla="*/ 2090 w 10343"/>
                <a:gd name="connsiteY4" fmla="*/ 9918 h 10114"/>
                <a:gd name="connsiteX5" fmla="*/ 4494 w 10343"/>
                <a:gd name="connsiteY5" fmla="*/ 9826 h 10114"/>
                <a:gd name="connsiteX6" fmla="*/ 8230 w 10343"/>
                <a:gd name="connsiteY6" fmla="*/ 9826 h 10114"/>
                <a:gd name="connsiteX7" fmla="*/ 10342 w 10343"/>
                <a:gd name="connsiteY7" fmla="*/ 5621 h 10114"/>
                <a:gd name="connsiteX8" fmla="*/ 8063 w 10343"/>
                <a:gd name="connsiteY8" fmla="*/ 3345 h 10114"/>
                <a:gd name="connsiteX0" fmla="*/ 8216 w 10496"/>
                <a:gd name="connsiteY0" fmla="*/ 3345 h 10114"/>
                <a:gd name="connsiteX1" fmla="*/ 4363 w 10496"/>
                <a:gd name="connsiteY1" fmla="*/ 115 h 10114"/>
                <a:gd name="connsiteX2" fmla="*/ 490 w 10496"/>
                <a:gd name="connsiteY2" fmla="*/ 3400 h 10114"/>
                <a:gd name="connsiteX3" fmla="*/ 245 w 10496"/>
                <a:gd name="connsiteY3" fmla="*/ 6923 h 10114"/>
                <a:gd name="connsiteX4" fmla="*/ 2243 w 10496"/>
                <a:gd name="connsiteY4" fmla="*/ 9918 h 10114"/>
                <a:gd name="connsiteX5" fmla="*/ 4647 w 10496"/>
                <a:gd name="connsiteY5" fmla="*/ 9826 h 10114"/>
                <a:gd name="connsiteX6" fmla="*/ 8383 w 10496"/>
                <a:gd name="connsiteY6" fmla="*/ 9826 h 10114"/>
                <a:gd name="connsiteX7" fmla="*/ 10495 w 10496"/>
                <a:gd name="connsiteY7" fmla="*/ 5621 h 10114"/>
                <a:gd name="connsiteX8" fmla="*/ 8216 w 10496"/>
                <a:gd name="connsiteY8" fmla="*/ 3345 h 10114"/>
                <a:gd name="connsiteX0" fmla="*/ 8902 w 11182"/>
                <a:gd name="connsiteY0" fmla="*/ 3345 h 10114"/>
                <a:gd name="connsiteX1" fmla="*/ 5049 w 11182"/>
                <a:gd name="connsiteY1" fmla="*/ 115 h 10114"/>
                <a:gd name="connsiteX2" fmla="*/ 245 w 11182"/>
                <a:gd name="connsiteY2" fmla="*/ 2876 h 10114"/>
                <a:gd name="connsiteX3" fmla="*/ 931 w 11182"/>
                <a:gd name="connsiteY3" fmla="*/ 6923 h 10114"/>
                <a:gd name="connsiteX4" fmla="*/ 2929 w 11182"/>
                <a:gd name="connsiteY4" fmla="*/ 9918 h 10114"/>
                <a:gd name="connsiteX5" fmla="*/ 5333 w 11182"/>
                <a:gd name="connsiteY5" fmla="*/ 9826 h 10114"/>
                <a:gd name="connsiteX6" fmla="*/ 9069 w 11182"/>
                <a:gd name="connsiteY6" fmla="*/ 9826 h 10114"/>
                <a:gd name="connsiteX7" fmla="*/ 11181 w 11182"/>
                <a:gd name="connsiteY7" fmla="*/ 5621 h 10114"/>
                <a:gd name="connsiteX8" fmla="*/ 8902 w 11182"/>
                <a:gd name="connsiteY8" fmla="*/ 3345 h 10114"/>
                <a:gd name="connsiteX0" fmla="*/ 9224 w 11504"/>
                <a:gd name="connsiteY0" fmla="*/ 3345 h 10083"/>
                <a:gd name="connsiteX1" fmla="*/ 5371 w 11504"/>
                <a:gd name="connsiteY1" fmla="*/ 115 h 10083"/>
                <a:gd name="connsiteX2" fmla="*/ 567 w 11504"/>
                <a:gd name="connsiteY2" fmla="*/ 2876 h 10083"/>
                <a:gd name="connsiteX3" fmla="*/ 389 w 11504"/>
                <a:gd name="connsiteY3" fmla="*/ 7342 h 10083"/>
                <a:gd name="connsiteX4" fmla="*/ 3251 w 11504"/>
                <a:gd name="connsiteY4" fmla="*/ 9918 h 10083"/>
                <a:gd name="connsiteX5" fmla="*/ 5655 w 11504"/>
                <a:gd name="connsiteY5" fmla="*/ 9826 h 10083"/>
                <a:gd name="connsiteX6" fmla="*/ 9391 w 11504"/>
                <a:gd name="connsiteY6" fmla="*/ 9826 h 10083"/>
                <a:gd name="connsiteX7" fmla="*/ 11503 w 11504"/>
                <a:gd name="connsiteY7" fmla="*/ 5621 h 10083"/>
                <a:gd name="connsiteX8" fmla="*/ 9224 w 11504"/>
                <a:gd name="connsiteY8" fmla="*/ 3345 h 10083"/>
                <a:gd name="connsiteX0" fmla="*/ 8979 w 11259"/>
                <a:gd name="connsiteY0" fmla="*/ 3345 h 10083"/>
                <a:gd name="connsiteX1" fmla="*/ 5126 w 11259"/>
                <a:gd name="connsiteY1" fmla="*/ 115 h 10083"/>
                <a:gd name="connsiteX2" fmla="*/ 920 w 11259"/>
                <a:gd name="connsiteY2" fmla="*/ 3190 h 10083"/>
                <a:gd name="connsiteX3" fmla="*/ 144 w 11259"/>
                <a:gd name="connsiteY3" fmla="*/ 7342 h 10083"/>
                <a:gd name="connsiteX4" fmla="*/ 3006 w 11259"/>
                <a:gd name="connsiteY4" fmla="*/ 9918 h 10083"/>
                <a:gd name="connsiteX5" fmla="*/ 5410 w 11259"/>
                <a:gd name="connsiteY5" fmla="*/ 9826 h 10083"/>
                <a:gd name="connsiteX6" fmla="*/ 9146 w 11259"/>
                <a:gd name="connsiteY6" fmla="*/ 9826 h 10083"/>
                <a:gd name="connsiteX7" fmla="*/ 11258 w 11259"/>
                <a:gd name="connsiteY7" fmla="*/ 5621 h 10083"/>
                <a:gd name="connsiteX8" fmla="*/ 8979 w 11259"/>
                <a:gd name="connsiteY8" fmla="*/ 3345 h 10083"/>
                <a:gd name="connsiteX0" fmla="*/ 8971 w 11251"/>
                <a:gd name="connsiteY0" fmla="*/ 3784 h 10522"/>
                <a:gd name="connsiteX1" fmla="*/ 4827 w 11251"/>
                <a:gd name="connsiteY1" fmla="*/ 95 h 10522"/>
                <a:gd name="connsiteX2" fmla="*/ 912 w 11251"/>
                <a:gd name="connsiteY2" fmla="*/ 3629 h 10522"/>
                <a:gd name="connsiteX3" fmla="*/ 136 w 11251"/>
                <a:gd name="connsiteY3" fmla="*/ 7781 h 10522"/>
                <a:gd name="connsiteX4" fmla="*/ 2998 w 11251"/>
                <a:gd name="connsiteY4" fmla="*/ 10357 h 10522"/>
                <a:gd name="connsiteX5" fmla="*/ 5402 w 11251"/>
                <a:gd name="connsiteY5" fmla="*/ 10265 h 10522"/>
                <a:gd name="connsiteX6" fmla="*/ 9138 w 11251"/>
                <a:gd name="connsiteY6" fmla="*/ 10265 h 10522"/>
                <a:gd name="connsiteX7" fmla="*/ 11250 w 11251"/>
                <a:gd name="connsiteY7" fmla="*/ 6060 h 10522"/>
                <a:gd name="connsiteX8" fmla="*/ 8971 w 11251"/>
                <a:gd name="connsiteY8" fmla="*/ 3784 h 10522"/>
                <a:gd name="connsiteX0" fmla="*/ 8967 w 11247"/>
                <a:gd name="connsiteY0" fmla="*/ 3433 h 10171"/>
                <a:gd name="connsiteX1" fmla="*/ 4648 w 11247"/>
                <a:gd name="connsiteY1" fmla="*/ 111 h 10171"/>
                <a:gd name="connsiteX2" fmla="*/ 908 w 11247"/>
                <a:gd name="connsiteY2" fmla="*/ 3278 h 10171"/>
                <a:gd name="connsiteX3" fmla="*/ 132 w 11247"/>
                <a:gd name="connsiteY3" fmla="*/ 7430 h 10171"/>
                <a:gd name="connsiteX4" fmla="*/ 2994 w 11247"/>
                <a:gd name="connsiteY4" fmla="*/ 10006 h 10171"/>
                <a:gd name="connsiteX5" fmla="*/ 5398 w 11247"/>
                <a:gd name="connsiteY5" fmla="*/ 9914 h 10171"/>
                <a:gd name="connsiteX6" fmla="*/ 9134 w 11247"/>
                <a:gd name="connsiteY6" fmla="*/ 9914 h 10171"/>
                <a:gd name="connsiteX7" fmla="*/ 11246 w 11247"/>
                <a:gd name="connsiteY7" fmla="*/ 5709 h 10171"/>
                <a:gd name="connsiteX8" fmla="*/ 8967 w 11247"/>
                <a:gd name="connsiteY8" fmla="*/ 3433 h 10171"/>
                <a:gd name="connsiteX0" fmla="*/ 8967 w 11247"/>
                <a:gd name="connsiteY0" fmla="*/ 3361 h 10099"/>
                <a:gd name="connsiteX1" fmla="*/ 4648 w 11247"/>
                <a:gd name="connsiteY1" fmla="*/ 39 h 10099"/>
                <a:gd name="connsiteX2" fmla="*/ 908 w 11247"/>
                <a:gd name="connsiteY2" fmla="*/ 3206 h 10099"/>
                <a:gd name="connsiteX3" fmla="*/ 132 w 11247"/>
                <a:gd name="connsiteY3" fmla="*/ 7358 h 10099"/>
                <a:gd name="connsiteX4" fmla="*/ 2994 w 11247"/>
                <a:gd name="connsiteY4" fmla="*/ 9934 h 10099"/>
                <a:gd name="connsiteX5" fmla="*/ 5398 w 11247"/>
                <a:gd name="connsiteY5" fmla="*/ 9842 h 10099"/>
                <a:gd name="connsiteX6" fmla="*/ 9134 w 11247"/>
                <a:gd name="connsiteY6" fmla="*/ 9842 h 10099"/>
                <a:gd name="connsiteX7" fmla="*/ 11246 w 11247"/>
                <a:gd name="connsiteY7" fmla="*/ 5637 h 10099"/>
                <a:gd name="connsiteX8" fmla="*/ 8967 w 11247"/>
                <a:gd name="connsiteY8" fmla="*/ 3361 h 1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7" h="10099">
                  <a:moveTo>
                    <a:pt x="8967" y="3361"/>
                  </a:moveTo>
                  <a:cubicBezTo>
                    <a:pt x="8364" y="1247"/>
                    <a:pt x="6065" y="-264"/>
                    <a:pt x="4648" y="39"/>
                  </a:cubicBezTo>
                  <a:cubicBezTo>
                    <a:pt x="3291" y="656"/>
                    <a:pt x="1661" y="1986"/>
                    <a:pt x="908" y="3206"/>
                  </a:cubicBezTo>
                  <a:cubicBezTo>
                    <a:pt x="155" y="4426"/>
                    <a:pt x="-216" y="6237"/>
                    <a:pt x="132" y="7358"/>
                  </a:cubicBezTo>
                  <a:cubicBezTo>
                    <a:pt x="480" y="8479"/>
                    <a:pt x="2116" y="9520"/>
                    <a:pt x="2994" y="9934"/>
                  </a:cubicBezTo>
                  <a:cubicBezTo>
                    <a:pt x="3872" y="10348"/>
                    <a:pt x="4375" y="9857"/>
                    <a:pt x="5398" y="9842"/>
                  </a:cubicBezTo>
                  <a:cubicBezTo>
                    <a:pt x="6421" y="9827"/>
                    <a:pt x="7889" y="9842"/>
                    <a:pt x="9134" y="9842"/>
                  </a:cubicBezTo>
                  <a:cubicBezTo>
                    <a:pt x="10819" y="9842"/>
                    <a:pt x="11274" y="6716"/>
                    <a:pt x="11246" y="5637"/>
                  </a:cubicBezTo>
                  <a:cubicBezTo>
                    <a:pt x="11218" y="4557"/>
                    <a:pt x="10651" y="3361"/>
                    <a:pt x="8967" y="3361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  <a:prstDash val="lgDash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1999910" y="1734667"/>
              <a:ext cx="7213849" cy="3386184"/>
              <a:chOff x="1999910" y="1734667"/>
              <a:chExt cx="7213849" cy="3386184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7227829" y="3342914"/>
                <a:ext cx="1985930" cy="1185237"/>
                <a:chOff x="1990437" y="2732366"/>
                <a:chExt cx="2392216" cy="1368400"/>
              </a:xfrm>
              <a:solidFill>
                <a:srgbClr val="E74C3C"/>
              </a:solidFill>
            </p:grpSpPr>
            <p:sp>
              <p:nvSpPr>
                <p:cNvPr id="72" name="Freeform 7"/>
                <p:cNvSpPr>
                  <a:spLocks/>
                </p:cNvSpPr>
                <p:nvPr/>
              </p:nvSpPr>
              <p:spPr bwMode="auto">
                <a:xfrm>
                  <a:off x="1990437" y="2732366"/>
                  <a:ext cx="2392216" cy="1368400"/>
                </a:xfrm>
                <a:custGeom>
                  <a:avLst/>
                  <a:gdLst>
                    <a:gd name="T0" fmla="*/ 157 w 214"/>
                    <a:gd name="T1" fmla="*/ 0 h 114"/>
                    <a:gd name="T2" fmla="*/ 107 w 214"/>
                    <a:gd name="T3" fmla="*/ 29 h 114"/>
                    <a:gd name="T4" fmla="*/ 86 w 214"/>
                    <a:gd name="T5" fmla="*/ 23 h 114"/>
                    <a:gd name="T6" fmla="*/ 46 w 214"/>
                    <a:gd name="T7" fmla="*/ 48 h 114"/>
                    <a:gd name="T8" fmla="*/ 34 w 214"/>
                    <a:gd name="T9" fmla="*/ 45 h 114"/>
                    <a:gd name="T10" fmla="*/ 0 w 214"/>
                    <a:gd name="T11" fmla="*/ 80 h 114"/>
                    <a:gd name="T12" fmla="*/ 34 w 214"/>
                    <a:gd name="T13" fmla="*/ 114 h 114"/>
                    <a:gd name="T14" fmla="*/ 86 w 214"/>
                    <a:gd name="T15" fmla="*/ 114 h 114"/>
                    <a:gd name="T16" fmla="*/ 157 w 214"/>
                    <a:gd name="T17" fmla="*/ 114 h 114"/>
                    <a:gd name="T18" fmla="*/ 214 w 214"/>
                    <a:gd name="T19" fmla="*/ 57 h 114"/>
                    <a:gd name="T20" fmla="*/ 157 w 214"/>
                    <a:gd name="T21" fmla="*/ 0 h 114"/>
                    <a:gd name="connsiteX0" fmla="*/ 6448 w 10011"/>
                    <a:gd name="connsiteY0" fmla="*/ 0 h 9361"/>
                    <a:gd name="connsiteX1" fmla="*/ 5000 w 10011"/>
                    <a:gd name="connsiteY1" fmla="*/ 1905 h 9361"/>
                    <a:gd name="connsiteX2" fmla="*/ 4019 w 10011"/>
                    <a:gd name="connsiteY2" fmla="*/ 1379 h 9361"/>
                    <a:gd name="connsiteX3" fmla="*/ 2150 w 10011"/>
                    <a:gd name="connsiteY3" fmla="*/ 3572 h 9361"/>
                    <a:gd name="connsiteX4" fmla="*/ 1589 w 10011"/>
                    <a:gd name="connsiteY4" fmla="*/ 3308 h 9361"/>
                    <a:gd name="connsiteX5" fmla="*/ 0 w 10011"/>
                    <a:gd name="connsiteY5" fmla="*/ 6379 h 9361"/>
                    <a:gd name="connsiteX6" fmla="*/ 1589 w 10011"/>
                    <a:gd name="connsiteY6" fmla="*/ 9361 h 9361"/>
                    <a:gd name="connsiteX7" fmla="*/ 4019 w 10011"/>
                    <a:gd name="connsiteY7" fmla="*/ 9361 h 9361"/>
                    <a:gd name="connsiteX8" fmla="*/ 7336 w 10011"/>
                    <a:gd name="connsiteY8" fmla="*/ 9361 h 9361"/>
                    <a:gd name="connsiteX9" fmla="*/ 10000 w 10011"/>
                    <a:gd name="connsiteY9" fmla="*/ 4361 h 9361"/>
                    <a:gd name="connsiteX10" fmla="*/ 6448 w 10011"/>
                    <a:gd name="connsiteY10" fmla="*/ 0 h 9361"/>
                    <a:gd name="connsiteX0" fmla="*/ 6441 w 10000"/>
                    <a:gd name="connsiteY0" fmla="*/ 0 h 10000"/>
                    <a:gd name="connsiteX1" fmla="*/ 4995 w 10000"/>
                    <a:gd name="connsiteY1" fmla="*/ 2035 h 10000"/>
                    <a:gd name="connsiteX2" fmla="*/ 3276 w 10000"/>
                    <a:gd name="connsiteY2" fmla="*/ 888 h 10000"/>
                    <a:gd name="connsiteX3" fmla="*/ 2148 w 10000"/>
                    <a:gd name="connsiteY3" fmla="*/ 3816 h 10000"/>
                    <a:gd name="connsiteX4" fmla="*/ 1587 w 10000"/>
                    <a:gd name="connsiteY4" fmla="*/ 3534 h 10000"/>
                    <a:gd name="connsiteX5" fmla="*/ 0 w 10000"/>
                    <a:gd name="connsiteY5" fmla="*/ 6814 h 10000"/>
                    <a:gd name="connsiteX6" fmla="*/ 1587 w 10000"/>
                    <a:gd name="connsiteY6" fmla="*/ 10000 h 10000"/>
                    <a:gd name="connsiteX7" fmla="*/ 4015 w 10000"/>
                    <a:gd name="connsiteY7" fmla="*/ 10000 h 10000"/>
                    <a:gd name="connsiteX8" fmla="*/ 7328 w 10000"/>
                    <a:gd name="connsiteY8" fmla="*/ 10000 h 10000"/>
                    <a:gd name="connsiteX9" fmla="*/ 9989 w 10000"/>
                    <a:gd name="connsiteY9" fmla="*/ 4659 h 10000"/>
                    <a:gd name="connsiteX10" fmla="*/ 6441 w 10000"/>
                    <a:gd name="connsiteY10" fmla="*/ 0 h 10000"/>
                    <a:gd name="connsiteX0" fmla="*/ 6451 w 10010"/>
                    <a:gd name="connsiteY0" fmla="*/ 0 h 10000"/>
                    <a:gd name="connsiteX1" fmla="*/ 5005 w 10010"/>
                    <a:gd name="connsiteY1" fmla="*/ 2035 h 10000"/>
                    <a:gd name="connsiteX2" fmla="*/ 3286 w 10010"/>
                    <a:gd name="connsiteY2" fmla="*/ 888 h 10000"/>
                    <a:gd name="connsiteX3" fmla="*/ 2158 w 10010"/>
                    <a:gd name="connsiteY3" fmla="*/ 3816 h 10000"/>
                    <a:gd name="connsiteX4" fmla="*/ 1154 w 10010"/>
                    <a:gd name="connsiteY4" fmla="*/ 2949 h 10000"/>
                    <a:gd name="connsiteX5" fmla="*/ 10 w 10010"/>
                    <a:gd name="connsiteY5" fmla="*/ 6814 h 10000"/>
                    <a:gd name="connsiteX6" fmla="*/ 1597 w 10010"/>
                    <a:gd name="connsiteY6" fmla="*/ 10000 h 10000"/>
                    <a:gd name="connsiteX7" fmla="*/ 4025 w 10010"/>
                    <a:gd name="connsiteY7" fmla="*/ 10000 h 10000"/>
                    <a:gd name="connsiteX8" fmla="*/ 7338 w 10010"/>
                    <a:gd name="connsiteY8" fmla="*/ 10000 h 10000"/>
                    <a:gd name="connsiteX9" fmla="*/ 9999 w 10010"/>
                    <a:gd name="connsiteY9" fmla="*/ 4659 h 10000"/>
                    <a:gd name="connsiteX10" fmla="*/ 6451 w 10010"/>
                    <a:gd name="connsiteY10" fmla="*/ 0 h 10000"/>
                    <a:gd name="connsiteX0" fmla="*/ 6446 w 10005"/>
                    <a:gd name="connsiteY0" fmla="*/ 0 h 10000"/>
                    <a:gd name="connsiteX1" fmla="*/ 5000 w 10005"/>
                    <a:gd name="connsiteY1" fmla="*/ 2035 h 10000"/>
                    <a:gd name="connsiteX2" fmla="*/ 3281 w 10005"/>
                    <a:gd name="connsiteY2" fmla="*/ 888 h 10000"/>
                    <a:gd name="connsiteX3" fmla="*/ 2104 w 10005"/>
                    <a:gd name="connsiteY3" fmla="*/ 2840 h 10000"/>
                    <a:gd name="connsiteX4" fmla="*/ 1149 w 10005"/>
                    <a:gd name="connsiteY4" fmla="*/ 2949 h 10000"/>
                    <a:gd name="connsiteX5" fmla="*/ 5 w 10005"/>
                    <a:gd name="connsiteY5" fmla="*/ 6814 h 10000"/>
                    <a:gd name="connsiteX6" fmla="*/ 1592 w 10005"/>
                    <a:gd name="connsiteY6" fmla="*/ 10000 h 10000"/>
                    <a:gd name="connsiteX7" fmla="*/ 4020 w 10005"/>
                    <a:gd name="connsiteY7" fmla="*/ 10000 h 10000"/>
                    <a:gd name="connsiteX8" fmla="*/ 7333 w 10005"/>
                    <a:gd name="connsiteY8" fmla="*/ 10000 h 10000"/>
                    <a:gd name="connsiteX9" fmla="*/ 9994 w 10005"/>
                    <a:gd name="connsiteY9" fmla="*/ 4659 h 10000"/>
                    <a:gd name="connsiteX10" fmla="*/ 6446 w 10005"/>
                    <a:gd name="connsiteY10" fmla="*/ 0 h 10000"/>
                    <a:gd name="connsiteX0" fmla="*/ 6446 w 9518"/>
                    <a:gd name="connsiteY0" fmla="*/ 0 h 10000"/>
                    <a:gd name="connsiteX1" fmla="*/ 5000 w 9518"/>
                    <a:gd name="connsiteY1" fmla="*/ 2035 h 10000"/>
                    <a:gd name="connsiteX2" fmla="*/ 3281 w 9518"/>
                    <a:gd name="connsiteY2" fmla="*/ 888 h 10000"/>
                    <a:gd name="connsiteX3" fmla="*/ 2104 w 9518"/>
                    <a:gd name="connsiteY3" fmla="*/ 2840 h 10000"/>
                    <a:gd name="connsiteX4" fmla="*/ 1149 w 9518"/>
                    <a:gd name="connsiteY4" fmla="*/ 2949 h 10000"/>
                    <a:gd name="connsiteX5" fmla="*/ 5 w 9518"/>
                    <a:gd name="connsiteY5" fmla="*/ 6814 h 10000"/>
                    <a:gd name="connsiteX6" fmla="*/ 1592 w 9518"/>
                    <a:gd name="connsiteY6" fmla="*/ 10000 h 10000"/>
                    <a:gd name="connsiteX7" fmla="*/ 4020 w 9518"/>
                    <a:gd name="connsiteY7" fmla="*/ 10000 h 10000"/>
                    <a:gd name="connsiteX8" fmla="*/ 7333 w 9518"/>
                    <a:gd name="connsiteY8" fmla="*/ 10000 h 10000"/>
                    <a:gd name="connsiteX9" fmla="*/ 9501 w 9518"/>
                    <a:gd name="connsiteY9" fmla="*/ 4854 h 10000"/>
                    <a:gd name="connsiteX10" fmla="*/ 6446 w 9518"/>
                    <a:gd name="connsiteY10" fmla="*/ 0 h 10000"/>
                    <a:gd name="connsiteX0" fmla="*/ 6772 w 10000"/>
                    <a:gd name="connsiteY0" fmla="*/ 688 h 10688"/>
                    <a:gd name="connsiteX1" fmla="*/ 3959 w 10000"/>
                    <a:gd name="connsiteY1" fmla="*/ 772 h 10688"/>
                    <a:gd name="connsiteX2" fmla="*/ 3447 w 10000"/>
                    <a:gd name="connsiteY2" fmla="*/ 1576 h 10688"/>
                    <a:gd name="connsiteX3" fmla="*/ 2211 w 10000"/>
                    <a:gd name="connsiteY3" fmla="*/ 3528 h 10688"/>
                    <a:gd name="connsiteX4" fmla="*/ 1207 w 10000"/>
                    <a:gd name="connsiteY4" fmla="*/ 3637 h 10688"/>
                    <a:gd name="connsiteX5" fmla="*/ 5 w 10000"/>
                    <a:gd name="connsiteY5" fmla="*/ 7502 h 10688"/>
                    <a:gd name="connsiteX6" fmla="*/ 1673 w 10000"/>
                    <a:gd name="connsiteY6" fmla="*/ 10688 h 10688"/>
                    <a:gd name="connsiteX7" fmla="*/ 4224 w 10000"/>
                    <a:gd name="connsiteY7" fmla="*/ 10688 h 10688"/>
                    <a:gd name="connsiteX8" fmla="*/ 7704 w 10000"/>
                    <a:gd name="connsiteY8" fmla="*/ 10688 h 10688"/>
                    <a:gd name="connsiteX9" fmla="*/ 9982 w 10000"/>
                    <a:gd name="connsiteY9" fmla="*/ 5542 h 10688"/>
                    <a:gd name="connsiteX10" fmla="*/ 6772 w 10000"/>
                    <a:gd name="connsiteY10" fmla="*/ 688 h 10688"/>
                    <a:gd name="connsiteX0" fmla="*/ 6772 w 10000"/>
                    <a:gd name="connsiteY0" fmla="*/ 688 h 10688"/>
                    <a:gd name="connsiteX1" fmla="*/ 3959 w 10000"/>
                    <a:gd name="connsiteY1" fmla="*/ 772 h 10688"/>
                    <a:gd name="connsiteX2" fmla="*/ 2211 w 10000"/>
                    <a:gd name="connsiteY2" fmla="*/ 3528 h 10688"/>
                    <a:gd name="connsiteX3" fmla="*/ 1207 w 10000"/>
                    <a:gd name="connsiteY3" fmla="*/ 3637 h 10688"/>
                    <a:gd name="connsiteX4" fmla="*/ 5 w 10000"/>
                    <a:gd name="connsiteY4" fmla="*/ 7502 h 10688"/>
                    <a:gd name="connsiteX5" fmla="*/ 1673 w 10000"/>
                    <a:gd name="connsiteY5" fmla="*/ 10688 h 10688"/>
                    <a:gd name="connsiteX6" fmla="*/ 4224 w 10000"/>
                    <a:gd name="connsiteY6" fmla="*/ 10688 h 10688"/>
                    <a:gd name="connsiteX7" fmla="*/ 7704 w 10000"/>
                    <a:gd name="connsiteY7" fmla="*/ 10688 h 10688"/>
                    <a:gd name="connsiteX8" fmla="*/ 9982 w 10000"/>
                    <a:gd name="connsiteY8" fmla="*/ 5542 h 10688"/>
                    <a:gd name="connsiteX9" fmla="*/ 6772 w 10000"/>
                    <a:gd name="connsiteY9" fmla="*/ 688 h 10688"/>
                    <a:gd name="connsiteX0" fmla="*/ 6771 w 9999"/>
                    <a:gd name="connsiteY0" fmla="*/ 688 h 10688"/>
                    <a:gd name="connsiteX1" fmla="*/ 3958 w 9999"/>
                    <a:gd name="connsiteY1" fmla="*/ 772 h 10688"/>
                    <a:gd name="connsiteX2" fmla="*/ 1175 w 9999"/>
                    <a:gd name="connsiteY2" fmla="*/ 3138 h 10688"/>
                    <a:gd name="connsiteX3" fmla="*/ 1206 w 9999"/>
                    <a:gd name="connsiteY3" fmla="*/ 3637 h 10688"/>
                    <a:gd name="connsiteX4" fmla="*/ 4 w 9999"/>
                    <a:gd name="connsiteY4" fmla="*/ 7502 h 10688"/>
                    <a:gd name="connsiteX5" fmla="*/ 1672 w 9999"/>
                    <a:gd name="connsiteY5" fmla="*/ 10688 h 10688"/>
                    <a:gd name="connsiteX6" fmla="*/ 4223 w 9999"/>
                    <a:gd name="connsiteY6" fmla="*/ 10688 h 10688"/>
                    <a:gd name="connsiteX7" fmla="*/ 7703 w 9999"/>
                    <a:gd name="connsiteY7" fmla="*/ 10688 h 10688"/>
                    <a:gd name="connsiteX8" fmla="*/ 9981 w 9999"/>
                    <a:gd name="connsiteY8" fmla="*/ 5542 h 10688"/>
                    <a:gd name="connsiteX9" fmla="*/ 6771 w 9999"/>
                    <a:gd name="connsiteY9" fmla="*/ 688 h 10688"/>
                    <a:gd name="connsiteX0" fmla="*/ 6772 w 10000"/>
                    <a:gd name="connsiteY0" fmla="*/ 920 h 10276"/>
                    <a:gd name="connsiteX1" fmla="*/ 3958 w 10000"/>
                    <a:gd name="connsiteY1" fmla="*/ 633 h 10276"/>
                    <a:gd name="connsiteX2" fmla="*/ 1175 w 10000"/>
                    <a:gd name="connsiteY2" fmla="*/ 3212 h 10276"/>
                    <a:gd name="connsiteX3" fmla="*/ 1206 w 10000"/>
                    <a:gd name="connsiteY3" fmla="*/ 3679 h 10276"/>
                    <a:gd name="connsiteX4" fmla="*/ 4 w 10000"/>
                    <a:gd name="connsiteY4" fmla="*/ 7295 h 10276"/>
                    <a:gd name="connsiteX5" fmla="*/ 1672 w 10000"/>
                    <a:gd name="connsiteY5" fmla="*/ 10276 h 10276"/>
                    <a:gd name="connsiteX6" fmla="*/ 4223 w 10000"/>
                    <a:gd name="connsiteY6" fmla="*/ 10276 h 10276"/>
                    <a:gd name="connsiteX7" fmla="*/ 7704 w 10000"/>
                    <a:gd name="connsiteY7" fmla="*/ 10276 h 10276"/>
                    <a:gd name="connsiteX8" fmla="*/ 9982 w 10000"/>
                    <a:gd name="connsiteY8" fmla="*/ 5461 h 10276"/>
                    <a:gd name="connsiteX9" fmla="*/ 6772 w 10000"/>
                    <a:gd name="connsiteY9" fmla="*/ 920 h 10276"/>
                    <a:gd name="connsiteX0" fmla="*/ 6772 w 10000"/>
                    <a:gd name="connsiteY0" fmla="*/ 642 h 9998"/>
                    <a:gd name="connsiteX1" fmla="*/ 3958 w 10000"/>
                    <a:gd name="connsiteY1" fmla="*/ 355 h 9998"/>
                    <a:gd name="connsiteX2" fmla="*/ 1175 w 10000"/>
                    <a:gd name="connsiteY2" fmla="*/ 2934 h 9998"/>
                    <a:gd name="connsiteX3" fmla="*/ 1206 w 10000"/>
                    <a:gd name="connsiteY3" fmla="*/ 3401 h 9998"/>
                    <a:gd name="connsiteX4" fmla="*/ 4 w 10000"/>
                    <a:gd name="connsiteY4" fmla="*/ 7017 h 9998"/>
                    <a:gd name="connsiteX5" fmla="*/ 1672 w 10000"/>
                    <a:gd name="connsiteY5" fmla="*/ 9998 h 9998"/>
                    <a:gd name="connsiteX6" fmla="*/ 4223 w 10000"/>
                    <a:gd name="connsiteY6" fmla="*/ 9998 h 9998"/>
                    <a:gd name="connsiteX7" fmla="*/ 7704 w 10000"/>
                    <a:gd name="connsiteY7" fmla="*/ 9998 h 9998"/>
                    <a:gd name="connsiteX8" fmla="*/ 9982 w 10000"/>
                    <a:gd name="connsiteY8" fmla="*/ 5183 h 9998"/>
                    <a:gd name="connsiteX9" fmla="*/ 6772 w 10000"/>
                    <a:gd name="connsiteY9" fmla="*/ 642 h 9998"/>
                    <a:gd name="connsiteX0" fmla="*/ 6461 w 10011"/>
                    <a:gd name="connsiteY0" fmla="*/ 181 h 10178"/>
                    <a:gd name="connsiteX1" fmla="*/ 3958 w 10011"/>
                    <a:gd name="connsiteY1" fmla="*/ 533 h 10178"/>
                    <a:gd name="connsiteX2" fmla="*/ 1175 w 10011"/>
                    <a:gd name="connsiteY2" fmla="*/ 3113 h 10178"/>
                    <a:gd name="connsiteX3" fmla="*/ 1206 w 10011"/>
                    <a:gd name="connsiteY3" fmla="*/ 3580 h 10178"/>
                    <a:gd name="connsiteX4" fmla="*/ 4 w 10011"/>
                    <a:gd name="connsiteY4" fmla="*/ 7196 h 10178"/>
                    <a:gd name="connsiteX5" fmla="*/ 1672 w 10011"/>
                    <a:gd name="connsiteY5" fmla="*/ 10178 h 10178"/>
                    <a:gd name="connsiteX6" fmla="*/ 4223 w 10011"/>
                    <a:gd name="connsiteY6" fmla="*/ 10178 h 10178"/>
                    <a:gd name="connsiteX7" fmla="*/ 7704 w 10011"/>
                    <a:gd name="connsiteY7" fmla="*/ 10178 h 10178"/>
                    <a:gd name="connsiteX8" fmla="*/ 9982 w 10011"/>
                    <a:gd name="connsiteY8" fmla="*/ 5362 h 10178"/>
                    <a:gd name="connsiteX9" fmla="*/ 6461 w 10011"/>
                    <a:gd name="connsiteY9" fmla="*/ 181 h 10178"/>
                    <a:gd name="connsiteX0" fmla="*/ 6461 w 10011"/>
                    <a:gd name="connsiteY0" fmla="*/ 237 h 10143"/>
                    <a:gd name="connsiteX1" fmla="*/ 3958 w 10011"/>
                    <a:gd name="connsiteY1" fmla="*/ 498 h 10143"/>
                    <a:gd name="connsiteX2" fmla="*/ 1175 w 10011"/>
                    <a:gd name="connsiteY2" fmla="*/ 3078 h 10143"/>
                    <a:gd name="connsiteX3" fmla="*/ 1206 w 10011"/>
                    <a:gd name="connsiteY3" fmla="*/ 3545 h 10143"/>
                    <a:gd name="connsiteX4" fmla="*/ 4 w 10011"/>
                    <a:gd name="connsiteY4" fmla="*/ 7161 h 10143"/>
                    <a:gd name="connsiteX5" fmla="*/ 1672 w 10011"/>
                    <a:gd name="connsiteY5" fmla="*/ 10143 h 10143"/>
                    <a:gd name="connsiteX6" fmla="*/ 4223 w 10011"/>
                    <a:gd name="connsiteY6" fmla="*/ 10143 h 10143"/>
                    <a:gd name="connsiteX7" fmla="*/ 7704 w 10011"/>
                    <a:gd name="connsiteY7" fmla="*/ 10143 h 10143"/>
                    <a:gd name="connsiteX8" fmla="*/ 9982 w 10011"/>
                    <a:gd name="connsiteY8" fmla="*/ 5327 h 10143"/>
                    <a:gd name="connsiteX9" fmla="*/ 6461 w 10011"/>
                    <a:gd name="connsiteY9" fmla="*/ 237 h 10143"/>
                    <a:gd name="connsiteX0" fmla="*/ 7548 w 9982"/>
                    <a:gd name="connsiteY0" fmla="*/ 3347 h 9784"/>
                    <a:gd name="connsiteX1" fmla="*/ 3958 w 9982"/>
                    <a:gd name="connsiteY1" fmla="*/ 139 h 9784"/>
                    <a:gd name="connsiteX2" fmla="*/ 1175 w 9982"/>
                    <a:gd name="connsiteY2" fmla="*/ 2719 h 9784"/>
                    <a:gd name="connsiteX3" fmla="*/ 1206 w 9982"/>
                    <a:gd name="connsiteY3" fmla="*/ 3186 h 9784"/>
                    <a:gd name="connsiteX4" fmla="*/ 4 w 9982"/>
                    <a:gd name="connsiteY4" fmla="*/ 6802 h 9784"/>
                    <a:gd name="connsiteX5" fmla="*/ 1672 w 9982"/>
                    <a:gd name="connsiteY5" fmla="*/ 9784 h 9784"/>
                    <a:gd name="connsiteX6" fmla="*/ 4223 w 9982"/>
                    <a:gd name="connsiteY6" fmla="*/ 9784 h 9784"/>
                    <a:gd name="connsiteX7" fmla="*/ 7704 w 9982"/>
                    <a:gd name="connsiteY7" fmla="*/ 9784 h 9784"/>
                    <a:gd name="connsiteX8" fmla="*/ 9982 w 9982"/>
                    <a:gd name="connsiteY8" fmla="*/ 4968 h 9784"/>
                    <a:gd name="connsiteX9" fmla="*/ 7548 w 9982"/>
                    <a:gd name="connsiteY9" fmla="*/ 3347 h 9784"/>
                    <a:gd name="connsiteX0" fmla="*/ 7562 w 10000"/>
                    <a:gd name="connsiteY0" fmla="*/ 3518 h 10097"/>
                    <a:gd name="connsiteX1" fmla="*/ 3965 w 10000"/>
                    <a:gd name="connsiteY1" fmla="*/ 239 h 10097"/>
                    <a:gd name="connsiteX2" fmla="*/ 1177 w 10000"/>
                    <a:gd name="connsiteY2" fmla="*/ 2876 h 10097"/>
                    <a:gd name="connsiteX3" fmla="*/ 1208 w 10000"/>
                    <a:gd name="connsiteY3" fmla="*/ 3353 h 10097"/>
                    <a:gd name="connsiteX4" fmla="*/ 4 w 10000"/>
                    <a:gd name="connsiteY4" fmla="*/ 7049 h 10097"/>
                    <a:gd name="connsiteX5" fmla="*/ 1675 w 10000"/>
                    <a:gd name="connsiteY5" fmla="*/ 10097 h 10097"/>
                    <a:gd name="connsiteX6" fmla="*/ 4231 w 10000"/>
                    <a:gd name="connsiteY6" fmla="*/ 10097 h 10097"/>
                    <a:gd name="connsiteX7" fmla="*/ 7718 w 10000"/>
                    <a:gd name="connsiteY7" fmla="*/ 10097 h 10097"/>
                    <a:gd name="connsiteX8" fmla="*/ 10000 w 10000"/>
                    <a:gd name="connsiteY8" fmla="*/ 5175 h 10097"/>
                    <a:gd name="connsiteX9" fmla="*/ 7562 w 10000"/>
                    <a:gd name="connsiteY9" fmla="*/ 3518 h 10097"/>
                    <a:gd name="connsiteX0" fmla="*/ 7562 w 9690"/>
                    <a:gd name="connsiteY0" fmla="*/ 3518 h 10097"/>
                    <a:gd name="connsiteX1" fmla="*/ 3965 w 9690"/>
                    <a:gd name="connsiteY1" fmla="*/ 239 h 10097"/>
                    <a:gd name="connsiteX2" fmla="*/ 1177 w 9690"/>
                    <a:gd name="connsiteY2" fmla="*/ 2876 h 10097"/>
                    <a:gd name="connsiteX3" fmla="*/ 1208 w 9690"/>
                    <a:gd name="connsiteY3" fmla="*/ 3353 h 10097"/>
                    <a:gd name="connsiteX4" fmla="*/ 4 w 9690"/>
                    <a:gd name="connsiteY4" fmla="*/ 7049 h 10097"/>
                    <a:gd name="connsiteX5" fmla="*/ 1675 w 9690"/>
                    <a:gd name="connsiteY5" fmla="*/ 10097 h 10097"/>
                    <a:gd name="connsiteX6" fmla="*/ 4231 w 9690"/>
                    <a:gd name="connsiteY6" fmla="*/ 10097 h 10097"/>
                    <a:gd name="connsiteX7" fmla="*/ 7718 w 9690"/>
                    <a:gd name="connsiteY7" fmla="*/ 10097 h 10097"/>
                    <a:gd name="connsiteX8" fmla="*/ 9689 w 9690"/>
                    <a:gd name="connsiteY8" fmla="*/ 5828 h 10097"/>
                    <a:gd name="connsiteX9" fmla="*/ 7562 w 9690"/>
                    <a:gd name="connsiteY9" fmla="*/ 3518 h 10097"/>
                    <a:gd name="connsiteX0" fmla="*/ 7806 w 10002"/>
                    <a:gd name="connsiteY0" fmla="*/ 3484 h 10000"/>
                    <a:gd name="connsiteX1" fmla="*/ 4094 w 10002"/>
                    <a:gd name="connsiteY1" fmla="*/ 237 h 10000"/>
                    <a:gd name="connsiteX2" fmla="*/ 1249 w 10002"/>
                    <a:gd name="connsiteY2" fmla="*/ 3321 h 10000"/>
                    <a:gd name="connsiteX3" fmla="*/ 6 w 10002"/>
                    <a:gd name="connsiteY3" fmla="*/ 6981 h 10000"/>
                    <a:gd name="connsiteX4" fmla="*/ 1731 w 10002"/>
                    <a:gd name="connsiteY4" fmla="*/ 10000 h 10000"/>
                    <a:gd name="connsiteX5" fmla="*/ 4368 w 10002"/>
                    <a:gd name="connsiteY5" fmla="*/ 10000 h 10000"/>
                    <a:gd name="connsiteX6" fmla="*/ 7967 w 10002"/>
                    <a:gd name="connsiteY6" fmla="*/ 10000 h 10000"/>
                    <a:gd name="connsiteX7" fmla="*/ 10001 w 10002"/>
                    <a:gd name="connsiteY7" fmla="*/ 5772 h 10000"/>
                    <a:gd name="connsiteX8" fmla="*/ 7806 w 10002"/>
                    <a:gd name="connsiteY8" fmla="*/ 3484 h 10000"/>
                    <a:gd name="connsiteX0" fmla="*/ 7806 w 10002"/>
                    <a:gd name="connsiteY0" fmla="*/ 3363 h 9879"/>
                    <a:gd name="connsiteX1" fmla="*/ 4094 w 10002"/>
                    <a:gd name="connsiteY1" fmla="*/ 116 h 9879"/>
                    <a:gd name="connsiteX2" fmla="*/ 1249 w 10002"/>
                    <a:gd name="connsiteY2" fmla="*/ 3200 h 9879"/>
                    <a:gd name="connsiteX3" fmla="*/ 6 w 10002"/>
                    <a:gd name="connsiteY3" fmla="*/ 6860 h 9879"/>
                    <a:gd name="connsiteX4" fmla="*/ 1731 w 10002"/>
                    <a:gd name="connsiteY4" fmla="*/ 9879 h 9879"/>
                    <a:gd name="connsiteX5" fmla="*/ 4368 w 10002"/>
                    <a:gd name="connsiteY5" fmla="*/ 9879 h 9879"/>
                    <a:gd name="connsiteX6" fmla="*/ 7967 w 10002"/>
                    <a:gd name="connsiteY6" fmla="*/ 9879 h 9879"/>
                    <a:gd name="connsiteX7" fmla="*/ 10001 w 10002"/>
                    <a:gd name="connsiteY7" fmla="*/ 5651 h 9879"/>
                    <a:gd name="connsiteX8" fmla="*/ 7806 w 10002"/>
                    <a:gd name="connsiteY8" fmla="*/ 3363 h 9879"/>
                    <a:gd name="connsiteX0" fmla="*/ 7804 w 10000"/>
                    <a:gd name="connsiteY0" fmla="*/ 3404 h 10000"/>
                    <a:gd name="connsiteX1" fmla="*/ 4093 w 10000"/>
                    <a:gd name="connsiteY1" fmla="*/ 117 h 10000"/>
                    <a:gd name="connsiteX2" fmla="*/ 1249 w 10000"/>
                    <a:gd name="connsiteY2" fmla="*/ 3239 h 10000"/>
                    <a:gd name="connsiteX3" fmla="*/ 6 w 10000"/>
                    <a:gd name="connsiteY3" fmla="*/ 6944 h 10000"/>
                    <a:gd name="connsiteX4" fmla="*/ 1731 w 10000"/>
                    <a:gd name="connsiteY4" fmla="*/ 10000 h 10000"/>
                    <a:gd name="connsiteX5" fmla="*/ 4367 w 10000"/>
                    <a:gd name="connsiteY5" fmla="*/ 10000 h 10000"/>
                    <a:gd name="connsiteX6" fmla="*/ 7965 w 10000"/>
                    <a:gd name="connsiteY6" fmla="*/ 10000 h 10000"/>
                    <a:gd name="connsiteX7" fmla="*/ 9999 w 10000"/>
                    <a:gd name="connsiteY7" fmla="*/ 5720 h 10000"/>
                    <a:gd name="connsiteX8" fmla="*/ 7804 w 10000"/>
                    <a:gd name="connsiteY8" fmla="*/ 3404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0" h="10000">
                      <a:moveTo>
                        <a:pt x="7804" y="3404"/>
                      </a:moveTo>
                      <a:cubicBezTo>
                        <a:pt x="7223" y="1253"/>
                        <a:pt x="5402" y="-471"/>
                        <a:pt x="4093" y="117"/>
                      </a:cubicBezTo>
                      <a:cubicBezTo>
                        <a:pt x="2786" y="745"/>
                        <a:pt x="1930" y="2101"/>
                        <a:pt x="1249" y="3239"/>
                      </a:cubicBezTo>
                      <a:cubicBezTo>
                        <a:pt x="568" y="4377"/>
                        <a:pt x="-73" y="5818"/>
                        <a:pt x="6" y="6944"/>
                      </a:cubicBezTo>
                      <a:cubicBezTo>
                        <a:pt x="87" y="8071"/>
                        <a:pt x="767" y="10000"/>
                        <a:pt x="1731" y="10000"/>
                      </a:cubicBezTo>
                      <a:lnTo>
                        <a:pt x="4367" y="10000"/>
                      </a:lnTo>
                      <a:lnTo>
                        <a:pt x="7965" y="10000"/>
                      </a:lnTo>
                      <a:cubicBezTo>
                        <a:pt x="9588" y="10000"/>
                        <a:pt x="10026" y="6819"/>
                        <a:pt x="9999" y="5720"/>
                      </a:cubicBezTo>
                      <a:cubicBezTo>
                        <a:pt x="9972" y="4621"/>
                        <a:pt x="9426" y="3404"/>
                        <a:pt x="7804" y="3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文本框 72"/>
                <p:cNvSpPr txBox="1"/>
                <p:nvPr/>
              </p:nvSpPr>
              <p:spPr>
                <a:xfrm>
                  <a:off x="2344896" y="3118862"/>
                  <a:ext cx="1873353" cy="8929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PILI</a:t>
                  </a:r>
                </a:p>
                <a:p>
                  <a:pPr algn="ctr"/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直播云服务</a:t>
                  </a:r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4176859" y="1734667"/>
                <a:ext cx="4627516" cy="2573661"/>
                <a:chOff x="4009729" y="1846672"/>
                <a:chExt cx="3990083" cy="2219144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4009729" y="1846672"/>
                  <a:ext cx="3990083" cy="2219144"/>
                  <a:chOff x="1628015" y="1390486"/>
                  <a:chExt cx="2872218" cy="1597427"/>
                </a:xfrm>
                <a:solidFill>
                  <a:schemeClr val="bg1"/>
                </a:solidFill>
              </p:grpSpPr>
              <p:sp>
                <p:nvSpPr>
                  <p:cNvPr id="8" name="Freeform 6"/>
                  <p:cNvSpPr>
                    <a:spLocks/>
                  </p:cNvSpPr>
                  <p:nvPr/>
                </p:nvSpPr>
                <p:spPr bwMode="auto">
                  <a:xfrm>
                    <a:off x="2447333" y="1390486"/>
                    <a:ext cx="2052900" cy="1012694"/>
                  </a:xfrm>
                  <a:custGeom>
                    <a:avLst/>
                    <a:gdLst>
                      <a:gd name="T0" fmla="*/ 138 w 189"/>
                      <a:gd name="T1" fmla="*/ 0 h 101"/>
                      <a:gd name="T2" fmla="*/ 94 w 189"/>
                      <a:gd name="T3" fmla="*/ 26 h 101"/>
                      <a:gd name="T4" fmla="*/ 75 w 189"/>
                      <a:gd name="T5" fmla="*/ 21 h 101"/>
                      <a:gd name="T6" fmla="*/ 40 w 189"/>
                      <a:gd name="T7" fmla="*/ 42 h 101"/>
                      <a:gd name="T8" fmla="*/ 29 w 189"/>
                      <a:gd name="T9" fmla="*/ 40 h 101"/>
                      <a:gd name="T10" fmla="*/ 0 w 189"/>
                      <a:gd name="T11" fmla="*/ 64 h 101"/>
                      <a:gd name="T12" fmla="*/ 11 w 189"/>
                      <a:gd name="T13" fmla="*/ 62 h 101"/>
                      <a:gd name="T14" fmla="*/ 30 w 189"/>
                      <a:gd name="T15" fmla="*/ 66 h 101"/>
                      <a:gd name="T16" fmla="*/ 82 w 189"/>
                      <a:gd name="T17" fmla="*/ 39 h 101"/>
                      <a:gd name="T18" fmla="*/ 145 w 189"/>
                      <a:gd name="T19" fmla="*/ 101 h 101"/>
                      <a:gd name="T20" fmla="*/ 189 w 189"/>
                      <a:gd name="T21" fmla="*/ 51 h 101"/>
                      <a:gd name="T22" fmla="*/ 138 w 189"/>
                      <a:gd name="T23" fmla="*/ 0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89" h="101">
                        <a:moveTo>
                          <a:pt x="138" y="0"/>
                        </a:moveTo>
                        <a:cubicBezTo>
                          <a:pt x="119" y="0"/>
                          <a:pt x="103" y="10"/>
                          <a:pt x="94" y="26"/>
                        </a:cubicBezTo>
                        <a:cubicBezTo>
                          <a:pt x="89" y="23"/>
                          <a:pt x="82" y="21"/>
                          <a:pt x="75" y="21"/>
                        </a:cubicBezTo>
                        <a:cubicBezTo>
                          <a:pt x="60" y="21"/>
                          <a:pt x="46" y="30"/>
                          <a:pt x="40" y="42"/>
                        </a:cubicBezTo>
                        <a:cubicBezTo>
                          <a:pt x="36" y="41"/>
                          <a:pt x="33" y="40"/>
                          <a:pt x="29" y="40"/>
                        </a:cubicBezTo>
                        <a:cubicBezTo>
                          <a:pt x="15" y="40"/>
                          <a:pt x="3" y="50"/>
                          <a:pt x="0" y="64"/>
                        </a:cubicBezTo>
                        <a:cubicBezTo>
                          <a:pt x="3" y="63"/>
                          <a:pt x="7" y="62"/>
                          <a:pt x="11" y="62"/>
                        </a:cubicBezTo>
                        <a:cubicBezTo>
                          <a:pt x="17" y="62"/>
                          <a:pt x="24" y="64"/>
                          <a:pt x="30" y="66"/>
                        </a:cubicBezTo>
                        <a:cubicBezTo>
                          <a:pt x="42" y="49"/>
                          <a:pt x="61" y="39"/>
                          <a:pt x="82" y="39"/>
                        </a:cubicBezTo>
                        <a:cubicBezTo>
                          <a:pt x="117" y="39"/>
                          <a:pt x="145" y="67"/>
                          <a:pt x="145" y="101"/>
                        </a:cubicBezTo>
                        <a:cubicBezTo>
                          <a:pt x="170" y="98"/>
                          <a:pt x="189" y="77"/>
                          <a:pt x="189" y="51"/>
                        </a:cubicBezTo>
                        <a:cubicBezTo>
                          <a:pt x="189" y="22"/>
                          <a:pt x="167" y="0"/>
                          <a:pt x="13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" name="Freeform 7"/>
                  <p:cNvSpPr>
                    <a:spLocks/>
                  </p:cNvSpPr>
                  <p:nvPr/>
                </p:nvSpPr>
                <p:spPr bwMode="auto">
                  <a:xfrm>
                    <a:off x="1628015" y="1843866"/>
                    <a:ext cx="2329076" cy="1144047"/>
                  </a:xfrm>
                  <a:custGeom>
                    <a:avLst/>
                    <a:gdLst>
                      <a:gd name="T0" fmla="*/ 157 w 214"/>
                      <a:gd name="T1" fmla="*/ 0 h 114"/>
                      <a:gd name="T2" fmla="*/ 107 w 214"/>
                      <a:gd name="T3" fmla="*/ 29 h 114"/>
                      <a:gd name="T4" fmla="*/ 86 w 214"/>
                      <a:gd name="T5" fmla="*/ 23 h 114"/>
                      <a:gd name="T6" fmla="*/ 46 w 214"/>
                      <a:gd name="T7" fmla="*/ 48 h 114"/>
                      <a:gd name="T8" fmla="*/ 34 w 214"/>
                      <a:gd name="T9" fmla="*/ 45 h 114"/>
                      <a:gd name="T10" fmla="*/ 0 w 214"/>
                      <a:gd name="T11" fmla="*/ 80 h 114"/>
                      <a:gd name="T12" fmla="*/ 34 w 214"/>
                      <a:gd name="T13" fmla="*/ 114 h 114"/>
                      <a:gd name="T14" fmla="*/ 86 w 214"/>
                      <a:gd name="T15" fmla="*/ 114 h 114"/>
                      <a:gd name="T16" fmla="*/ 157 w 214"/>
                      <a:gd name="T17" fmla="*/ 114 h 114"/>
                      <a:gd name="T18" fmla="*/ 214 w 214"/>
                      <a:gd name="T19" fmla="*/ 57 h 114"/>
                      <a:gd name="T20" fmla="*/ 157 w 214"/>
                      <a:gd name="T21" fmla="*/ 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14" h="114">
                        <a:moveTo>
                          <a:pt x="157" y="0"/>
                        </a:moveTo>
                        <a:cubicBezTo>
                          <a:pt x="136" y="0"/>
                          <a:pt x="117" y="11"/>
                          <a:pt x="107" y="29"/>
                        </a:cubicBezTo>
                        <a:cubicBezTo>
                          <a:pt x="101" y="25"/>
                          <a:pt x="94" y="23"/>
                          <a:pt x="86" y="23"/>
                        </a:cubicBezTo>
                        <a:cubicBezTo>
                          <a:pt x="69" y="23"/>
                          <a:pt x="54" y="33"/>
                          <a:pt x="46" y="48"/>
                        </a:cubicBezTo>
                        <a:cubicBezTo>
                          <a:pt x="42" y="46"/>
                          <a:pt x="38" y="45"/>
                          <a:pt x="34" y="45"/>
                        </a:cubicBezTo>
                        <a:cubicBezTo>
                          <a:pt x="15" y="45"/>
                          <a:pt x="0" y="61"/>
                          <a:pt x="0" y="80"/>
                        </a:cubicBezTo>
                        <a:cubicBezTo>
                          <a:pt x="0" y="99"/>
                          <a:pt x="15" y="114"/>
                          <a:pt x="34" y="114"/>
                        </a:cubicBezTo>
                        <a:cubicBezTo>
                          <a:pt x="86" y="114"/>
                          <a:pt x="86" y="114"/>
                          <a:pt x="86" y="114"/>
                        </a:cubicBezTo>
                        <a:cubicBezTo>
                          <a:pt x="157" y="114"/>
                          <a:pt x="157" y="114"/>
                          <a:pt x="157" y="114"/>
                        </a:cubicBezTo>
                        <a:cubicBezTo>
                          <a:pt x="189" y="114"/>
                          <a:pt x="214" y="89"/>
                          <a:pt x="214" y="57"/>
                        </a:cubicBezTo>
                        <a:cubicBezTo>
                          <a:pt x="214" y="25"/>
                          <a:pt x="189" y="0"/>
                          <a:pt x="15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6" name="文本框 5"/>
                <p:cNvSpPr txBox="1"/>
                <p:nvPr/>
              </p:nvSpPr>
              <p:spPr>
                <a:xfrm>
                  <a:off x="4577959" y="3211325"/>
                  <a:ext cx="2407860" cy="4511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solidFill>
                        <a:srgbClr val="00B0F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七牛云产品生态</a:t>
                  </a:r>
                </a:p>
              </p:txBody>
            </p:sp>
          </p:grpSp>
          <p:grpSp>
            <p:nvGrpSpPr>
              <p:cNvPr id="141" name="组合 140"/>
              <p:cNvGrpSpPr/>
              <p:nvPr/>
            </p:nvGrpSpPr>
            <p:grpSpPr>
              <a:xfrm>
                <a:off x="1999910" y="2731292"/>
                <a:ext cx="2671200" cy="1527985"/>
                <a:chOff x="1229949" y="3085926"/>
                <a:chExt cx="2671200" cy="1527985"/>
              </a:xfrm>
            </p:grpSpPr>
            <p:sp>
              <p:nvSpPr>
                <p:cNvPr id="60" name="Freeform 7"/>
                <p:cNvSpPr>
                  <a:spLocks/>
                </p:cNvSpPr>
                <p:nvPr/>
              </p:nvSpPr>
              <p:spPr bwMode="auto">
                <a:xfrm>
                  <a:off x="1229949" y="3085926"/>
                  <a:ext cx="2671200" cy="1527985"/>
                </a:xfrm>
                <a:custGeom>
                  <a:avLst/>
                  <a:gdLst>
                    <a:gd name="T0" fmla="*/ 157 w 214"/>
                    <a:gd name="T1" fmla="*/ 0 h 114"/>
                    <a:gd name="T2" fmla="*/ 107 w 214"/>
                    <a:gd name="T3" fmla="*/ 29 h 114"/>
                    <a:gd name="T4" fmla="*/ 86 w 214"/>
                    <a:gd name="T5" fmla="*/ 23 h 114"/>
                    <a:gd name="T6" fmla="*/ 46 w 214"/>
                    <a:gd name="T7" fmla="*/ 48 h 114"/>
                    <a:gd name="T8" fmla="*/ 34 w 214"/>
                    <a:gd name="T9" fmla="*/ 45 h 114"/>
                    <a:gd name="T10" fmla="*/ 0 w 214"/>
                    <a:gd name="T11" fmla="*/ 80 h 114"/>
                    <a:gd name="T12" fmla="*/ 34 w 214"/>
                    <a:gd name="T13" fmla="*/ 114 h 114"/>
                    <a:gd name="T14" fmla="*/ 86 w 214"/>
                    <a:gd name="T15" fmla="*/ 114 h 114"/>
                    <a:gd name="T16" fmla="*/ 157 w 214"/>
                    <a:gd name="T17" fmla="*/ 114 h 114"/>
                    <a:gd name="T18" fmla="*/ 214 w 214"/>
                    <a:gd name="T19" fmla="*/ 57 h 114"/>
                    <a:gd name="T20" fmla="*/ 157 w 214"/>
                    <a:gd name="T21" fmla="*/ 0 h 114"/>
                    <a:gd name="connsiteX0" fmla="*/ 6448 w 10011"/>
                    <a:gd name="connsiteY0" fmla="*/ 0 h 9361"/>
                    <a:gd name="connsiteX1" fmla="*/ 5000 w 10011"/>
                    <a:gd name="connsiteY1" fmla="*/ 1905 h 9361"/>
                    <a:gd name="connsiteX2" fmla="*/ 4019 w 10011"/>
                    <a:gd name="connsiteY2" fmla="*/ 1379 h 9361"/>
                    <a:gd name="connsiteX3" fmla="*/ 2150 w 10011"/>
                    <a:gd name="connsiteY3" fmla="*/ 3572 h 9361"/>
                    <a:gd name="connsiteX4" fmla="*/ 1589 w 10011"/>
                    <a:gd name="connsiteY4" fmla="*/ 3308 h 9361"/>
                    <a:gd name="connsiteX5" fmla="*/ 0 w 10011"/>
                    <a:gd name="connsiteY5" fmla="*/ 6379 h 9361"/>
                    <a:gd name="connsiteX6" fmla="*/ 1589 w 10011"/>
                    <a:gd name="connsiteY6" fmla="*/ 9361 h 9361"/>
                    <a:gd name="connsiteX7" fmla="*/ 4019 w 10011"/>
                    <a:gd name="connsiteY7" fmla="*/ 9361 h 9361"/>
                    <a:gd name="connsiteX8" fmla="*/ 7336 w 10011"/>
                    <a:gd name="connsiteY8" fmla="*/ 9361 h 9361"/>
                    <a:gd name="connsiteX9" fmla="*/ 10000 w 10011"/>
                    <a:gd name="connsiteY9" fmla="*/ 4361 h 9361"/>
                    <a:gd name="connsiteX10" fmla="*/ 6448 w 10011"/>
                    <a:gd name="connsiteY10" fmla="*/ 0 h 9361"/>
                    <a:gd name="connsiteX0" fmla="*/ 6441 w 10000"/>
                    <a:gd name="connsiteY0" fmla="*/ 0 h 10000"/>
                    <a:gd name="connsiteX1" fmla="*/ 4995 w 10000"/>
                    <a:gd name="connsiteY1" fmla="*/ 2035 h 10000"/>
                    <a:gd name="connsiteX2" fmla="*/ 3276 w 10000"/>
                    <a:gd name="connsiteY2" fmla="*/ 888 h 10000"/>
                    <a:gd name="connsiteX3" fmla="*/ 2148 w 10000"/>
                    <a:gd name="connsiteY3" fmla="*/ 3816 h 10000"/>
                    <a:gd name="connsiteX4" fmla="*/ 1587 w 10000"/>
                    <a:gd name="connsiteY4" fmla="*/ 3534 h 10000"/>
                    <a:gd name="connsiteX5" fmla="*/ 0 w 10000"/>
                    <a:gd name="connsiteY5" fmla="*/ 6814 h 10000"/>
                    <a:gd name="connsiteX6" fmla="*/ 1587 w 10000"/>
                    <a:gd name="connsiteY6" fmla="*/ 10000 h 10000"/>
                    <a:gd name="connsiteX7" fmla="*/ 4015 w 10000"/>
                    <a:gd name="connsiteY7" fmla="*/ 10000 h 10000"/>
                    <a:gd name="connsiteX8" fmla="*/ 7328 w 10000"/>
                    <a:gd name="connsiteY8" fmla="*/ 10000 h 10000"/>
                    <a:gd name="connsiteX9" fmla="*/ 9989 w 10000"/>
                    <a:gd name="connsiteY9" fmla="*/ 4659 h 10000"/>
                    <a:gd name="connsiteX10" fmla="*/ 6441 w 10000"/>
                    <a:gd name="connsiteY10" fmla="*/ 0 h 10000"/>
                    <a:gd name="connsiteX0" fmla="*/ 6451 w 10010"/>
                    <a:gd name="connsiteY0" fmla="*/ 0 h 10000"/>
                    <a:gd name="connsiteX1" fmla="*/ 5005 w 10010"/>
                    <a:gd name="connsiteY1" fmla="*/ 2035 h 10000"/>
                    <a:gd name="connsiteX2" fmla="*/ 3286 w 10010"/>
                    <a:gd name="connsiteY2" fmla="*/ 888 h 10000"/>
                    <a:gd name="connsiteX3" fmla="*/ 2158 w 10010"/>
                    <a:gd name="connsiteY3" fmla="*/ 3816 h 10000"/>
                    <a:gd name="connsiteX4" fmla="*/ 1154 w 10010"/>
                    <a:gd name="connsiteY4" fmla="*/ 2949 h 10000"/>
                    <a:gd name="connsiteX5" fmla="*/ 10 w 10010"/>
                    <a:gd name="connsiteY5" fmla="*/ 6814 h 10000"/>
                    <a:gd name="connsiteX6" fmla="*/ 1597 w 10010"/>
                    <a:gd name="connsiteY6" fmla="*/ 10000 h 10000"/>
                    <a:gd name="connsiteX7" fmla="*/ 4025 w 10010"/>
                    <a:gd name="connsiteY7" fmla="*/ 10000 h 10000"/>
                    <a:gd name="connsiteX8" fmla="*/ 7338 w 10010"/>
                    <a:gd name="connsiteY8" fmla="*/ 10000 h 10000"/>
                    <a:gd name="connsiteX9" fmla="*/ 9999 w 10010"/>
                    <a:gd name="connsiteY9" fmla="*/ 4659 h 10000"/>
                    <a:gd name="connsiteX10" fmla="*/ 6451 w 10010"/>
                    <a:gd name="connsiteY10" fmla="*/ 0 h 10000"/>
                    <a:gd name="connsiteX0" fmla="*/ 6446 w 10005"/>
                    <a:gd name="connsiteY0" fmla="*/ 0 h 10000"/>
                    <a:gd name="connsiteX1" fmla="*/ 5000 w 10005"/>
                    <a:gd name="connsiteY1" fmla="*/ 2035 h 10000"/>
                    <a:gd name="connsiteX2" fmla="*/ 3281 w 10005"/>
                    <a:gd name="connsiteY2" fmla="*/ 888 h 10000"/>
                    <a:gd name="connsiteX3" fmla="*/ 2104 w 10005"/>
                    <a:gd name="connsiteY3" fmla="*/ 2840 h 10000"/>
                    <a:gd name="connsiteX4" fmla="*/ 1149 w 10005"/>
                    <a:gd name="connsiteY4" fmla="*/ 2949 h 10000"/>
                    <a:gd name="connsiteX5" fmla="*/ 5 w 10005"/>
                    <a:gd name="connsiteY5" fmla="*/ 6814 h 10000"/>
                    <a:gd name="connsiteX6" fmla="*/ 1592 w 10005"/>
                    <a:gd name="connsiteY6" fmla="*/ 10000 h 10000"/>
                    <a:gd name="connsiteX7" fmla="*/ 4020 w 10005"/>
                    <a:gd name="connsiteY7" fmla="*/ 10000 h 10000"/>
                    <a:gd name="connsiteX8" fmla="*/ 7333 w 10005"/>
                    <a:gd name="connsiteY8" fmla="*/ 10000 h 10000"/>
                    <a:gd name="connsiteX9" fmla="*/ 9994 w 10005"/>
                    <a:gd name="connsiteY9" fmla="*/ 4659 h 10000"/>
                    <a:gd name="connsiteX10" fmla="*/ 6446 w 10005"/>
                    <a:gd name="connsiteY10" fmla="*/ 0 h 10000"/>
                    <a:gd name="connsiteX0" fmla="*/ 6446 w 9518"/>
                    <a:gd name="connsiteY0" fmla="*/ 0 h 10000"/>
                    <a:gd name="connsiteX1" fmla="*/ 5000 w 9518"/>
                    <a:gd name="connsiteY1" fmla="*/ 2035 h 10000"/>
                    <a:gd name="connsiteX2" fmla="*/ 3281 w 9518"/>
                    <a:gd name="connsiteY2" fmla="*/ 888 h 10000"/>
                    <a:gd name="connsiteX3" fmla="*/ 2104 w 9518"/>
                    <a:gd name="connsiteY3" fmla="*/ 2840 h 10000"/>
                    <a:gd name="connsiteX4" fmla="*/ 1149 w 9518"/>
                    <a:gd name="connsiteY4" fmla="*/ 2949 h 10000"/>
                    <a:gd name="connsiteX5" fmla="*/ 5 w 9518"/>
                    <a:gd name="connsiteY5" fmla="*/ 6814 h 10000"/>
                    <a:gd name="connsiteX6" fmla="*/ 1592 w 9518"/>
                    <a:gd name="connsiteY6" fmla="*/ 10000 h 10000"/>
                    <a:gd name="connsiteX7" fmla="*/ 4020 w 9518"/>
                    <a:gd name="connsiteY7" fmla="*/ 10000 h 10000"/>
                    <a:gd name="connsiteX8" fmla="*/ 7333 w 9518"/>
                    <a:gd name="connsiteY8" fmla="*/ 10000 h 10000"/>
                    <a:gd name="connsiteX9" fmla="*/ 9501 w 9518"/>
                    <a:gd name="connsiteY9" fmla="*/ 4854 h 10000"/>
                    <a:gd name="connsiteX10" fmla="*/ 6446 w 9518"/>
                    <a:gd name="connsiteY10" fmla="*/ 0 h 10000"/>
                    <a:gd name="connsiteX0" fmla="*/ 6772 w 10000"/>
                    <a:gd name="connsiteY0" fmla="*/ 688 h 10688"/>
                    <a:gd name="connsiteX1" fmla="*/ 3959 w 10000"/>
                    <a:gd name="connsiteY1" fmla="*/ 772 h 10688"/>
                    <a:gd name="connsiteX2" fmla="*/ 3447 w 10000"/>
                    <a:gd name="connsiteY2" fmla="*/ 1576 h 10688"/>
                    <a:gd name="connsiteX3" fmla="*/ 2211 w 10000"/>
                    <a:gd name="connsiteY3" fmla="*/ 3528 h 10688"/>
                    <a:gd name="connsiteX4" fmla="*/ 1207 w 10000"/>
                    <a:gd name="connsiteY4" fmla="*/ 3637 h 10688"/>
                    <a:gd name="connsiteX5" fmla="*/ 5 w 10000"/>
                    <a:gd name="connsiteY5" fmla="*/ 7502 h 10688"/>
                    <a:gd name="connsiteX6" fmla="*/ 1673 w 10000"/>
                    <a:gd name="connsiteY6" fmla="*/ 10688 h 10688"/>
                    <a:gd name="connsiteX7" fmla="*/ 4224 w 10000"/>
                    <a:gd name="connsiteY7" fmla="*/ 10688 h 10688"/>
                    <a:gd name="connsiteX8" fmla="*/ 7704 w 10000"/>
                    <a:gd name="connsiteY8" fmla="*/ 10688 h 10688"/>
                    <a:gd name="connsiteX9" fmla="*/ 9982 w 10000"/>
                    <a:gd name="connsiteY9" fmla="*/ 5542 h 10688"/>
                    <a:gd name="connsiteX10" fmla="*/ 6772 w 10000"/>
                    <a:gd name="connsiteY10" fmla="*/ 688 h 10688"/>
                    <a:gd name="connsiteX0" fmla="*/ 6772 w 10000"/>
                    <a:gd name="connsiteY0" fmla="*/ 688 h 10688"/>
                    <a:gd name="connsiteX1" fmla="*/ 3959 w 10000"/>
                    <a:gd name="connsiteY1" fmla="*/ 772 h 10688"/>
                    <a:gd name="connsiteX2" fmla="*/ 2211 w 10000"/>
                    <a:gd name="connsiteY2" fmla="*/ 3528 h 10688"/>
                    <a:gd name="connsiteX3" fmla="*/ 1207 w 10000"/>
                    <a:gd name="connsiteY3" fmla="*/ 3637 h 10688"/>
                    <a:gd name="connsiteX4" fmla="*/ 5 w 10000"/>
                    <a:gd name="connsiteY4" fmla="*/ 7502 h 10688"/>
                    <a:gd name="connsiteX5" fmla="*/ 1673 w 10000"/>
                    <a:gd name="connsiteY5" fmla="*/ 10688 h 10688"/>
                    <a:gd name="connsiteX6" fmla="*/ 4224 w 10000"/>
                    <a:gd name="connsiteY6" fmla="*/ 10688 h 10688"/>
                    <a:gd name="connsiteX7" fmla="*/ 7704 w 10000"/>
                    <a:gd name="connsiteY7" fmla="*/ 10688 h 10688"/>
                    <a:gd name="connsiteX8" fmla="*/ 9982 w 10000"/>
                    <a:gd name="connsiteY8" fmla="*/ 5542 h 10688"/>
                    <a:gd name="connsiteX9" fmla="*/ 6772 w 10000"/>
                    <a:gd name="connsiteY9" fmla="*/ 688 h 10688"/>
                    <a:gd name="connsiteX0" fmla="*/ 6771 w 9999"/>
                    <a:gd name="connsiteY0" fmla="*/ 688 h 10688"/>
                    <a:gd name="connsiteX1" fmla="*/ 3958 w 9999"/>
                    <a:gd name="connsiteY1" fmla="*/ 772 h 10688"/>
                    <a:gd name="connsiteX2" fmla="*/ 1175 w 9999"/>
                    <a:gd name="connsiteY2" fmla="*/ 3138 h 10688"/>
                    <a:gd name="connsiteX3" fmla="*/ 1206 w 9999"/>
                    <a:gd name="connsiteY3" fmla="*/ 3637 h 10688"/>
                    <a:gd name="connsiteX4" fmla="*/ 4 w 9999"/>
                    <a:gd name="connsiteY4" fmla="*/ 7502 h 10688"/>
                    <a:gd name="connsiteX5" fmla="*/ 1672 w 9999"/>
                    <a:gd name="connsiteY5" fmla="*/ 10688 h 10688"/>
                    <a:gd name="connsiteX6" fmla="*/ 4223 w 9999"/>
                    <a:gd name="connsiteY6" fmla="*/ 10688 h 10688"/>
                    <a:gd name="connsiteX7" fmla="*/ 7703 w 9999"/>
                    <a:gd name="connsiteY7" fmla="*/ 10688 h 10688"/>
                    <a:gd name="connsiteX8" fmla="*/ 9981 w 9999"/>
                    <a:gd name="connsiteY8" fmla="*/ 5542 h 10688"/>
                    <a:gd name="connsiteX9" fmla="*/ 6771 w 9999"/>
                    <a:gd name="connsiteY9" fmla="*/ 688 h 10688"/>
                    <a:gd name="connsiteX0" fmla="*/ 6772 w 10000"/>
                    <a:gd name="connsiteY0" fmla="*/ 920 h 10276"/>
                    <a:gd name="connsiteX1" fmla="*/ 3958 w 10000"/>
                    <a:gd name="connsiteY1" fmla="*/ 633 h 10276"/>
                    <a:gd name="connsiteX2" fmla="*/ 1175 w 10000"/>
                    <a:gd name="connsiteY2" fmla="*/ 3212 h 10276"/>
                    <a:gd name="connsiteX3" fmla="*/ 1206 w 10000"/>
                    <a:gd name="connsiteY3" fmla="*/ 3679 h 10276"/>
                    <a:gd name="connsiteX4" fmla="*/ 4 w 10000"/>
                    <a:gd name="connsiteY4" fmla="*/ 7295 h 10276"/>
                    <a:gd name="connsiteX5" fmla="*/ 1672 w 10000"/>
                    <a:gd name="connsiteY5" fmla="*/ 10276 h 10276"/>
                    <a:gd name="connsiteX6" fmla="*/ 4223 w 10000"/>
                    <a:gd name="connsiteY6" fmla="*/ 10276 h 10276"/>
                    <a:gd name="connsiteX7" fmla="*/ 7704 w 10000"/>
                    <a:gd name="connsiteY7" fmla="*/ 10276 h 10276"/>
                    <a:gd name="connsiteX8" fmla="*/ 9982 w 10000"/>
                    <a:gd name="connsiteY8" fmla="*/ 5461 h 10276"/>
                    <a:gd name="connsiteX9" fmla="*/ 6772 w 10000"/>
                    <a:gd name="connsiteY9" fmla="*/ 920 h 10276"/>
                    <a:gd name="connsiteX0" fmla="*/ 6772 w 10000"/>
                    <a:gd name="connsiteY0" fmla="*/ 642 h 9998"/>
                    <a:gd name="connsiteX1" fmla="*/ 3958 w 10000"/>
                    <a:gd name="connsiteY1" fmla="*/ 355 h 9998"/>
                    <a:gd name="connsiteX2" fmla="*/ 1175 w 10000"/>
                    <a:gd name="connsiteY2" fmla="*/ 2934 h 9998"/>
                    <a:gd name="connsiteX3" fmla="*/ 1206 w 10000"/>
                    <a:gd name="connsiteY3" fmla="*/ 3401 h 9998"/>
                    <a:gd name="connsiteX4" fmla="*/ 4 w 10000"/>
                    <a:gd name="connsiteY4" fmla="*/ 7017 h 9998"/>
                    <a:gd name="connsiteX5" fmla="*/ 1672 w 10000"/>
                    <a:gd name="connsiteY5" fmla="*/ 9998 h 9998"/>
                    <a:gd name="connsiteX6" fmla="*/ 4223 w 10000"/>
                    <a:gd name="connsiteY6" fmla="*/ 9998 h 9998"/>
                    <a:gd name="connsiteX7" fmla="*/ 7704 w 10000"/>
                    <a:gd name="connsiteY7" fmla="*/ 9998 h 9998"/>
                    <a:gd name="connsiteX8" fmla="*/ 9982 w 10000"/>
                    <a:gd name="connsiteY8" fmla="*/ 5183 h 9998"/>
                    <a:gd name="connsiteX9" fmla="*/ 6772 w 10000"/>
                    <a:gd name="connsiteY9" fmla="*/ 642 h 9998"/>
                    <a:gd name="connsiteX0" fmla="*/ 6461 w 10011"/>
                    <a:gd name="connsiteY0" fmla="*/ 181 h 10178"/>
                    <a:gd name="connsiteX1" fmla="*/ 3958 w 10011"/>
                    <a:gd name="connsiteY1" fmla="*/ 533 h 10178"/>
                    <a:gd name="connsiteX2" fmla="*/ 1175 w 10011"/>
                    <a:gd name="connsiteY2" fmla="*/ 3113 h 10178"/>
                    <a:gd name="connsiteX3" fmla="*/ 1206 w 10011"/>
                    <a:gd name="connsiteY3" fmla="*/ 3580 h 10178"/>
                    <a:gd name="connsiteX4" fmla="*/ 4 w 10011"/>
                    <a:gd name="connsiteY4" fmla="*/ 7196 h 10178"/>
                    <a:gd name="connsiteX5" fmla="*/ 1672 w 10011"/>
                    <a:gd name="connsiteY5" fmla="*/ 10178 h 10178"/>
                    <a:gd name="connsiteX6" fmla="*/ 4223 w 10011"/>
                    <a:gd name="connsiteY6" fmla="*/ 10178 h 10178"/>
                    <a:gd name="connsiteX7" fmla="*/ 7704 w 10011"/>
                    <a:gd name="connsiteY7" fmla="*/ 10178 h 10178"/>
                    <a:gd name="connsiteX8" fmla="*/ 9982 w 10011"/>
                    <a:gd name="connsiteY8" fmla="*/ 5362 h 10178"/>
                    <a:gd name="connsiteX9" fmla="*/ 6461 w 10011"/>
                    <a:gd name="connsiteY9" fmla="*/ 181 h 10178"/>
                    <a:gd name="connsiteX0" fmla="*/ 6461 w 10011"/>
                    <a:gd name="connsiteY0" fmla="*/ 237 h 10143"/>
                    <a:gd name="connsiteX1" fmla="*/ 3958 w 10011"/>
                    <a:gd name="connsiteY1" fmla="*/ 498 h 10143"/>
                    <a:gd name="connsiteX2" fmla="*/ 1175 w 10011"/>
                    <a:gd name="connsiteY2" fmla="*/ 3078 h 10143"/>
                    <a:gd name="connsiteX3" fmla="*/ 1206 w 10011"/>
                    <a:gd name="connsiteY3" fmla="*/ 3545 h 10143"/>
                    <a:gd name="connsiteX4" fmla="*/ 4 w 10011"/>
                    <a:gd name="connsiteY4" fmla="*/ 7161 h 10143"/>
                    <a:gd name="connsiteX5" fmla="*/ 1672 w 10011"/>
                    <a:gd name="connsiteY5" fmla="*/ 10143 h 10143"/>
                    <a:gd name="connsiteX6" fmla="*/ 4223 w 10011"/>
                    <a:gd name="connsiteY6" fmla="*/ 10143 h 10143"/>
                    <a:gd name="connsiteX7" fmla="*/ 7704 w 10011"/>
                    <a:gd name="connsiteY7" fmla="*/ 10143 h 10143"/>
                    <a:gd name="connsiteX8" fmla="*/ 9982 w 10011"/>
                    <a:gd name="connsiteY8" fmla="*/ 5327 h 10143"/>
                    <a:gd name="connsiteX9" fmla="*/ 6461 w 10011"/>
                    <a:gd name="connsiteY9" fmla="*/ 237 h 10143"/>
                    <a:gd name="connsiteX0" fmla="*/ 7548 w 9982"/>
                    <a:gd name="connsiteY0" fmla="*/ 3347 h 9784"/>
                    <a:gd name="connsiteX1" fmla="*/ 3958 w 9982"/>
                    <a:gd name="connsiteY1" fmla="*/ 139 h 9784"/>
                    <a:gd name="connsiteX2" fmla="*/ 1175 w 9982"/>
                    <a:gd name="connsiteY2" fmla="*/ 2719 h 9784"/>
                    <a:gd name="connsiteX3" fmla="*/ 1206 w 9982"/>
                    <a:gd name="connsiteY3" fmla="*/ 3186 h 9784"/>
                    <a:gd name="connsiteX4" fmla="*/ 4 w 9982"/>
                    <a:gd name="connsiteY4" fmla="*/ 6802 h 9784"/>
                    <a:gd name="connsiteX5" fmla="*/ 1672 w 9982"/>
                    <a:gd name="connsiteY5" fmla="*/ 9784 h 9784"/>
                    <a:gd name="connsiteX6" fmla="*/ 4223 w 9982"/>
                    <a:gd name="connsiteY6" fmla="*/ 9784 h 9784"/>
                    <a:gd name="connsiteX7" fmla="*/ 7704 w 9982"/>
                    <a:gd name="connsiteY7" fmla="*/ 9784 h 9784"/>
                    <a:gd name="connsiteX8" fmla="*/ 9982 w 9982"/>
                    <a:gd name="connsiteY8" fmla="*/ 4968 h 9784"/>
                    <a:gd name="connsiteX9" fmla="*/ 7548 w 9982"/>
                    <a:gd name="connsiteY9" fmla="*/ 3347 h 9784"/>
                    <a:gd name="connsiteX0" fmla="*/ 7562 w 10000"/>
                    <a:gd name="connsiteY0" fmla="*/ 3518 h 10097"/>
                    <a:gd name="connsiteX1" fmla="*/ 3965 w 10000"/>
                    <a:gd name="connsiteY1" fmla="*/ 239 h 10097"/>
                    <a:gd name="connsiteX2" fmla="*/ 1177 w 10000"/>
                    <a:gd name="connsiteY2" fmla="*/ 2876 h 10097"/>
                    <a:gd name="connsiteX3" fmla="*/ 1208 w 10000"/>
                    <a:gd name="connsiteY3" fmla="*/ 3353 h 10097"/>
                    <a:gd name="connsiteX4" fmla="*/ 4 w 10000"/>
                    <a:gd name="connsiteY4" fmla="*/ 7049 h 10097"/>
                    <a:gd name="connsiteX5" fmla="*/ 1675 w 10000"/>
                    <a:gd name="connsiteY5" fmla="*/ 10097 h 10097"/>
                    <a:gd name="connsiteX6" fmla="*/ 4231 w 10000"/>
                    <a:gd name="connsiteY6" fmla="*/ 10097 h 10097"/>
                    <a:gd name="connsiteX7" fmla="*/ 7718 w 10000"/>
                    <a:gd name="connsiteY7" fmla="*/ 10097 h 10097"/>
                    <a:gd name="connsiteX8" fmla="*/ 10000 w 10000"/>
                    <a:gd name="connsiteY8" fmla="*/ 5175 h 10097"/>
                    <a:gd name="connsiteX9" fmla="*/ 7562 w 10000"/>
                    <a:gd name="connsiteY9" fmla="*/ 3518 h 10097"/>
                    <a:gd name="connsiteX0" fmla="*/ 7562 w 9690"/>
                    <a:gd name="connsiteY0" fmla="*/ 3518 h 10097"/>
                    <a:gd name="connsiteX1" fmla="*/ 3965 w 9690"/>
                    <a:gd name="connsiteY1" fmla="*/ 239 h 10097"/>
                    <a:gd name="connsiteX2" fmla="*/ 1177 w 9690"/>
                    <a:gd name="connsiteY2" fmla="*/ 2876 h 10097"/>
                    <a:gd name="connsiteX3" fmla="*/ 1208 w 9690"/>
                    <a:gd name="connsiteY3" fmla="*/ 3353 h 10097"/>
                    <a:gd name="connsiteX4" fmla="*/ 4 w 9690"/>
                    <a:gd name="connsiteY4" fmla="*/ 7049 h 10097"/>
                    <a:gd name="connsiteX5" fmla="*/ 1675 w 9690"/>
                    <a:gd name="connsiteY5" fmla="*/ 10097 h 10097"/>
                    <a:gd name="connsiteX6" fmla="*/ 4231 w 9690"/>
                    <a:gd name="connsiteY6" fmla="*/ 10097 h 10097"/>
                    <a:gd name="connsiteX7" fmla="*/ 7718 w 9690"/>
                    <a:gd name="connsiteY7" fmla="*/ 10097 h 10097"/>
                    <a:gd name="connsiteX8" fmla="*/ 9689 w 9690"/>
                    <a:gd name="connsiteY8" fmla="*/ 5828 h 10097"/>
                    <a:gd name="connsiteX9" fmla="*/ 7562 w 9690"/>
                    <a:gd name="connsiteY9" fmla="*/ 3518 h 10097"/>
                    <a:gd name="connsiteX0" fmla="*/ 7806 w 10002"/>
                    <a:gd name="connsiteY0" fmla="*/ 3484 h 10000"/>
                    <a:gd name="connsiteX1" fmla="*/ 4094 w 10002"/>
                    <a:gd name="connsiteY1" fmla="*/ 237 h 10000"/>
                    <a:gd name="connsiteX2" fmla="*/ 1249 w 10002"/>
                    <a:gd name="connsiteY2" fmla="*/ 3321 h 10000"/>
                    <a:gd name="connsiteX3" fmla="*/ 6 w 10002"/>
                    <a:gd name="connsiteY3" fmla="*/ 6981 h 10000"/>
                    <a:gd name="connsiteX4" fmla="*/ 1731 w 10002"/>
                    <a:gd name="connsiteY4" fmla="*/ 10000 h 10000"/>
                    <a:gd name="connsiteX5" fmla="*/ 4368 w 10002"/>
                    <a:gd name="connsiteY5" fmla="*/ 10000 h 10000"/>
                    <a:gd name="connsiteX6" fmla="*/ 7967 w 10002"/>
                    <a:gd name="connsiteY6" fmla="*/ 10000 h 10000"/>
                    <a:gd name="connsiteX7" fmla="*/ 10001 w 10002"/>
                    <a:gd name="connsiteY7" fmla="*/ 5772 h 10000"/>
                    <a:gd name="connsiteX8" fmla="*/ 7806 w 10002"/>
                    <a:gd name="connsiteY8" fmla="*/ 3484 h 10000"/>
                    <a:gd name="connsiteX0" fmla="*/ 7806 w 10002"/>
                    <a:gd name="connsiteY0" fmla="*/ 3363 h 9879"/>
                    <a:gd name="connsiteX1" fmla="*/ 4094 w 10002"/>
                    <a:gd name="connsiteY1" fmla="*/ 116 h 9879"/>
                    <a:gd name="connsiteX2" fmla="*/ 1249 w 10002"/>
                    <a:gd name="connsiteY2" fmla="*/ 3200 h 9879"/>
                    <a:gd name="connsiteX3" fmla="*/ 6 w 10002"/>
                    <a:gd name="connsiteY3" fmla="*/ 6860 h 9879"/>
                    <a:gd name="connsiteX4" fmla="*/ 1731 w 10002"/>
                    <a:gd name="connsiteY4" fmla="*/ 9879 h 9879"/>
                    <a:gd name="connsiteX5" fmla="*/ 4368 w 10002"/>
                    <a:gd name="connsiteY5" fmla="*/ 9879 h 9879"/>
                    <a:gd name="connsiteX6" fmla="*/ 7967 w 10002"/>
                    <a:gd name="connsiteY6" fmla="*/ 9879 h 9879"/>
                    <a:gd name="connsiteX7" fmla="*/ 10001 w 10002"/>
                    <a:gd name="connsiteY7" fmla="*/ 5651 h 9879"/>
                    <a:gd name="connsiteX8" fmla="*/ 7806 w 10002"/>
                    <a:gd name="connsiteY8" fmla="*/ 3363 h 9879"/>
                    <a:gd name="connsiteX0" fmla="*/ 7804 w 10000"/>
                    <a:gd name="connsiteY0" fmla="*/ 3404 h 10000"/>
                    <a:gd name="connsiteX1" fmla="*/ 4093 w 10000"/>
                    <a:gd name="connsiteY1" fmla="*/ 117 h 10000"/>
                    <a:gd name="connsiteX2" fmla="*/ 1249 w 10000"/>
                    <a:gd name="connsiteY2" fmla="*/ 3239 h 10000"/>
                    <a:gd name="connsiteX3" fmla="*/ 6 w 10000"/>
                    <a:gd name="connsiteY3" fmla="*/ 6944 h 10000"/>
                    <a:gd name="connsiteX4" fmla="*/ 1731 w 10000"/>
                    <a:gd name="connsiteY4" fmla="*/ 10000 h 10000"/>
                    <a:gd name="connsiteX5" fmla="*/ 4367 w 10000"/>
                    <a:gd name="connsiteY5" fmla="*/ 10000 h 10000"/>
                    <a:gd name="connsiteX6" fmla="*/ 7965 w 10000"/>
                    <a:gd name="connsiteY6" fmla="*/ 10000 h 10000"/>
                    <a:gd name="connsiteX7" fmla="*/ 9999 w 10000"/>
                    <a:gd name="connsiteY7" fmla="*/ 5720 h 10000"/>
                    <a:gd name="connsiteX8" fmla="*/ 7804 w 10000"/>
                    <a:gd name="connsiteY8" fmla="*/ 3404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00" h="10000">
                      <a:moveTo>
                        <a:pt x="7804" y="3404"/>
                      </a:moveTo>
                      <a:cubicBezTo>
                        <a:pt x="7223" y="1253"/>
                        <a:pt x="5402" y="-471"/>
                        <a:pt x="4093" y="117"/>
                      </a:cubicBezTo>
                      <a:cubicBezTo>
                        <a:pt x="2786" y="745"/>
                        <a:pt x="1930" y="2101"/>
                        <a:pt x="1249" y="3239"/>
                      </a:cubicBezTo>
                      <a:cubicBezTo>
                        <a:pt x="568" y="4377"/>
                        <a:pt x="-73" y="5818"/>
                        <a:pt x="6" y="6944"/>
                      </a:cubicBezTo>
                      <a:cubicBezTo>
                        <a:pt x="87" y="8071"/>
                        <a:pt x="767" y="10000"/>
                        <a:pt x="1731" y="10000"/>
                      </a:cubicBezTo>
                      <a:lnTo>
                        <a:pt x="4367" y="10000"/>
                      </a:lnTo>
                      <a:lnTo>
                        <a:pt x="7965" y="10000"/>
                      </a:lnTo>
                      <a:cubicBezTo>
                        <a:pt x="9588" y="10000"/>
                        <a:pt x="10026" y="6819"/>
                        <a:pt x="9999" y="5720"/>
                      </a:cubicBezTo>
                      <a:cubicBezTo>
                        <a:pt x="9972" y="4621"/>
                        <a:pt x="9426" y="3404"/>
                        <a:pt x="7804" y="3404"/>
                      </a:cubicBezTo>
                      <a:close/>
                    </a:path>
                  </a:pathLst>
                </a:custGeom>
                <a:solidFill>
                  <a:srgbClr val="FF670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文本框 60"/>
                <p:cNvSpPr txBox="1"/>
                <p:nvPr/>
              </p:nvSpPr>
              <p:spPr>
                <a:xfrm>
                  <a:off x="1445405" y="3538641"/>
                  <a:ext cx="2094573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FUSION</a:t>
                  </a:r>
                </a:p>
                <a:p>
                  <a:pPr algn="ctr"/>
                  <a:r>
                    <a:rPr lang="zh-CN" altLang="en-US" sz="16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融合</a:t>
                  </a:r>
                  <a:r>
                    <a:rPr lang="en-US" altLang="zh-CN" sz="16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CDN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平台</a:t>
                  </a:r>
                </a:p>
              </p:txBody>
            </p:sp>
          </p:grpSp>
          <p:grpSp>
            <p:nvGrpSpPr>
              <p:cNvPr id="142" name="组合 141"/>
              <p:cNvGrpSpPr/>
              <p:nvPr/>
            </p:nvGrpSpPr>
            <p:grpSpPr>
              <a:xfrm>
                <a:off x="4650977" y="3922175"/>
                <a:ext cx="2304286" cy="1198676"/>
                <a:chOff x="3901961" y="4266442"/>
                <a:chExt cx="2173012" cy="1130388"/>
              </a:xfrm>
            </p:grpSpPr>
            <p:sp>
              <p:nvSpPr>
                <p:cNvPr id="62" name="Freeform 7"/>
                <p:cNvSpPr>
                  <a:spLocks/>
                </p:cNvSpPr>
                <p:nvPr/>
              </p:nvSpPr>
              <p:spPr bwMode="auto">
                <a:xfrm>
                  <a:off x="3901961" y="4266442"/>
                  <a:ext cx="2173012" cy="1130388"/>
                </a:xfrm>
                <a:custGeom>
                  <a:avLst/>
                  <a:gdLst>
                    <a:gd name="T0" fmla="*/ 157 w 214"/>
                    <a:gd name="T1" fmla="*/ 0 h 114"/>
                    <a:gd name="T2" fmla="*/ 107 w 214"/>
                    <a:gd name="T3" fmla="*/ 29 h 114"/>
                    <a:gd name="T4" fmla="*/ 86 w 214"/>
                    <a:gd name="T5" fmla="*/ 23 h 114"/>
                    <a:gd name="T6" fmla="*/ 46 w 214"/>
                    <a:gd name="T7" fmla="*/ 48 h 114"/>
                    <a:gd name="T8" fmla="*/ 34 w 214"/>
                    <a:gd name="T9" fmla="*/ 45 h 114"/>
                    <a:gd name="T10" fmla="*/ 0 w 214"/>
                    <a:gd name="T11" fmla="*/ 80 h 114"/>
                    <a:gd name="T12" fmla="*/ 34 w 214"/>
                    <a:gd name="T13" fmla="*/ 114 h 114"/>
                    <a:gd name="T14" fmla="*/ 86 w 214"/>
                    <a:gd name="T15" fmla="*/ 114 h 114"/>
                    <a:gd name="T16" fmla="*/ 157 w 214"/>
                    <a:gd name="T17" fmla="*/ 114 h 114"/>
                    <a:gd name="T18" fmla="*/ 214 w 214"/>
                    <a:gd name="T19" fmla="*/ 57 h 114"/>
                    <a:gd name="T20" fmla="*/ 157 w 214"/>
                    <a:gd name="T21" fmla="*/ 0 h 114"/>
                    <a:gd name="connsiteX0" fmla="*/ 7336 w 10187"/>
                    <a:gd name="connsiteY0" fmla="*/ 0 h 10000"/>
                    <a:gd name="connsiteX1" fmla="*/ 5000 w 10187"/>
                    <a:gd name="connsiteY1" fmla="*/ 2544 h 10000"/>
                    <a:gd name="connsiteX2" fmla="*/ 4019 w 10187"/>
                    <a:gd name="connsiteY2" fmla="*/ 2018 h 10000"/>
                    <a:gd name="connsiteX3" fmla="*/ 2150 w 10187"/>
                    <a:gd name="connsiteY3" fmla="*/ 4211 h 10000"/>
                    <a:gd name="connsiteX4" fmla="*/ 1589 w 10187"/>
                    <a:gd name="connsiteY4" fmla="*/ 3947 h 10000"/>
                    <a:gd name="connsiteX5" fmla="*/ 0 w 10187"/>
                    <a:gd name="connsiteY5" fmla="*/ 7018 h 10000"/>
                    <a:gd name="connsiteX6" fmla="*/ 1589 w 10187"/>
                    <a:gd name="connsiteY6" fmla="*/ 10000 h 10000"/>
                    <a:gd name="connsiteX7" fmla="*/ 4019 w 10187"/>
                    <a:gd name="connsiteY7" fmla="*/ 10000 h 10000"/>
                    <a:gd name="connsiteX8" fmla="*/ 7336 w 10187"/>
                    <a:gd name="connsiteY8" fmla="*/ 10000 h 10000"/>
                    <a:gd name="connsiteX9" fmla="*/ 10000 w 10187"/>
                    <a:gd name="connsiteY9" fmla="*/ 5000 h 10000"/>
                    <a:gd name="connsiteX10" fmla="*/ 7336 w 10187"/>
                    <a:gd name="connsiteY10" fmla="*/ 0 h 10000"/>
                    <a:gd name="connsiteX0" fmla="*/ 7336 w 10233"/>
                    <a:gd name="connsiteY0" fmla="*/ 0 h 10000"/>
                    <a:gd name="connsiteX1" fmla="*/ 5000 w 10233"/>
                    <a:gd name="connsiteY1" fmla="*/ 2544 h 10000"/>
                    <a:gd name="connsiteX2" fmla="*/ 4019 w 10233"/>
                    <a:gd name="connsiteY2" fmla="*/ 2018 h 10000"/>
                    <a:gd name="connsiteX3" fmla="*/ 2150 w 10233"/>
                    <a:gd name="connsiteY3" fmla="*/ 4211 h 10000"/>
                    <a:gd name="connsiteX4" fmla="*/ 1589 w 10233"/>
                    <a:gd name="connsiteY4" fmla="*/ 3947 h 10000"/>
                    <a:gd name="connsiteX5" fmla="*/ 0 w 10233"/>
                    <a:gd name="connsiteY5" fmla="*/ 7018 h 10000"/>
                    <a:gd name="connsiteX6" fmla="*/ 1589 w 10233"/>
                    <a:gd name="connsiteY6" fmla="*/ 10000 h 10000"/>
                    <a:gd name="connsiteX7" fmla="*/ 4019 w 10233"/>
                    <a:gd name="connsiteY7" fmla="*/ 10000 h 10000"/>
                    <a:gd name="connsiteX8" fmla="*/ 7336 w 10233"/>
                    <a:gd name="connsiteY8" fmla="*/ 10000 h 10000"/>
                    <a:gd name="connsiteX9" fmla="*/ 10000 w 10233"/>
                    <a:gd name="connsiteY9" fmla="*/ 5000 h 10000"/>
                    <a:gd name="connsiteX10" fmla="*/ 7336 w 10233"/>
                    <a:gd name="connsiteY10" fmla="*/ 0 h 10000"/>
                    <a:gd name="connsiteX0" fmla="*/ 7336 w 10470"/>
                    <a:gd name="connsiteY0" fmla="*/ 0 h 10000"/>
                    <a:gd name="connsiteX1" fmla="*/ 5000 w 10470"/>
                    <a:gd name="connsiteY1" fmla="*/ 2544 h 10000"/>
                    <a:gd name="connsiteX2" fmla="*/ 4019 w 10470"/>
                    <a:gd name="connsiteY2" fmla="*/ 2018 h 10000"/>
                    <a:gd name="connsiteX3" fmla="*/ 2150 w 10470"/>
                    <a:gd name="connsiteY3" fmla="*/ 4211 h 10000"/>
                    <a:gd name="connsiteX4" fmla="*/ 1589 w 10470"/>
                    <a:gd name="connsiteY4" fmla="*/ 3947 h 10000"/>
                    <a:gd name="connsiteX5" fmla="*/ 0 w 10470"/>
                    <a:gd name="connsiteY5" fmla="*/ 7018 h 10000"/>
                    <a:gd name="connsiteX6" fmla="*/ 1589 w 10470"/>
                    <a:gd name="connsiteY6" fmla="*/ 10000 h 10000"/>
                    <a:gd name="connsiteX7" fmla="*/ 4019 w 10470"/>
                    <a:gd name="connsiteY7" fmla="*/ 10000 h 10000"/>
                    <a:gd name="connsiteX8" fmla="*/ 7336 w 10470"/>
                    <a:gd name="connsiteY8" fmla="*/ 10000 h 10000"/>
                    <a:gd name="connsiteX9" fmla="*/ 10000 w 10470"/>
                    <a:gd name="connsiteY9" fmla="*/ 5000 h 10000"/>
                    <a:gd name="connsiteX10" fmla="*/ 7336 w 10470"/>
                    <a:gd name="connsiteY10" fmla="*/ 0 h 10000"/>
                    <a:gd name="connsiteX0" fmla="*/ 7336 w 10117"/>
                    <a:gd name="connsiteY0" fmla="*/ 0 h 10000"/>
                    <a:gd name="connsiteX1" fmla="*/ 5000 w 10117"/>
                    <a:gd name="connsiteY1" fmla="*/ 2544 h 10000"/>
                    <a:gd name="connsiteX2" fmla="*/ 4019 w 10117"/>
                    <a:gd name="connsiteY2" fmla="*/ 2018 h 10000"/>
                    <a:gd name="connsiteX3" fmla="*/ 2150 w 10117"/>
                    <a:gd name="connsiteY3" fmla="*/ 4211 h 10000"/>
                    <a:gd name="connsiteX4" fmla="*/ 1589 w 10117"/>
                    <a:gd name="connsiteY4" fmla="*/ 3947 h 10000"/>
                    <a:gd name="connsiteX5" fmla="*/ 0 w 10117"/>
                    <a:gd name="connsiteY5" fmla="*/ 7018 h 10000"/>
                    <a:gd name="connsiteX6" fmla="*/ 1589 w 10117"/>
                    <a:gd name="connsiteY6" fmla="*/ 10000 h 10000"/>
                    <a:gd name="connsiteX7" fmla="*/ 4019 w 10117"/>
                    <a:gd name="connsiteY7" fmla="*/ 10000 h 10000"/>
                    <a:gd name="connsiteX8" fmla="*/ 7336 w 10117"/>
                    <a:gd name="connsiteY8" fmla="*/ 10000 h 10000"/>
                    <a:gd name="connsiteX9" fmla="*/ 9596 w 10117"/>
                    <a:gd name="connsiteY9" fmla="*/ 5274 h 10000"/>
                    <a:gd name="connsiteX10" fmla="*/ 7336 w 10117"/>
                    <a:gd name="connsiteY10" fmla="*/ 0 h 10000"/>
                    <a:gd name="connsiteX0" fmla="*/ 7336 w 9799"/>
                    <a:gd name="connsiteY0" fmla="*/ 0 h 10000"/>
                    <a:gd name="connsiteX1" fmla="*/ 5000 w 9799"/>
                    <a:gd name="connsiteY1" fmla="*/ 2544 h 10000"/>
                    <a:gd name="connsiteX2" fmla="*/ 4019 w 9799"/>
                    <a:gd name="connsiteY2" fmla="*/ 2018 h 10000"/>
                    <a:gd name="connsiteX3" fmla="*/ 2150 w 9799"/>
                    <a:gd name="connsiteY3" fmla="*/ 4211 h 10000"/>
                    <a:gd name="connsiteX4" fmla="*/ 1589 w 9799"/>
                    <a:gd name="connsiteY4" fmla="*/ 3947 h 10000"/>
                    <a:gd name="connsiteX5" fmla="*/ 0 w 9799"/>
                    <a:gd name="connsiteY5" fmla="*/ 7018 h 10000"/>
                    <a:gd name="connsiteX6" fmla="*/ 1589 w 9799"/>
                    <a:gd name="connsiteY6" fmla="*/ 10000 h 10000"/>
                    <a:gd name="connsiteX7" fmla="*/ 4019 w 9799"/>
                    <a:gd name="connsiteY7" fmla="*/ 10000 h 10000"/>
                    <a:gd name="connsiteX8" fmla="*/ 7336 w 9799"/>
                    <a:gd name="connsiteY8" fmla="*/ 10000 h 10000"/>
                    <a:gd name="connsiteX9" fmla="*/ 9596 w 9799"/>
                    <a:gd name="connsiteY9" fmla="*/ 5274 h 10000"/>
                    <a:gd name="connsiteX10" fmla="*/ 7336 w 9799"/>
                    <a:gd name="connsiteY10" fmla="*/ 0 h 10000"/>
                    <a:gd name="connsiteX0" fmla="*/ 6296 w 9818"/>
                    <a:gd name="connsiteY0" fmla="*/ 0 h 9543"/>
                    <a:gd name="connsiteX1" fmla="*/ 5103 w 9818"/>
                    <a:gd name="connsiteY1" fmla="*/ 2087 h 9543"/>
                    <a:gd name="connsiteX2" fmla="*/ 4101 w 9818"/>
                    <a:gd name="connsiteY2" fmla="*/ 1561 h 9543"/>
                    <a:gd name="connsiteX3" fmla="*/ 2194 w 9818"/>
                    <a:gd name="connsiteY3" fmla="*/ 3754 h 9543"/>
                    <a:gd name="connsiteX4" fmla="*/ 1622 w 9818"/>
                    <a:gd name="connsiteY4" fmla="*/ 3490 h 9543"/>
                    <a:gd name="connsiteX5" fmla="*/ 0 w 9818"/>
                    <a:gd name="connsiteY5" fmla="*/ 6561 h 9543"/>
                    <a:gd name="connsiteX6" fmla="*/ 1622 w 9818"/>
                    <a:gd name="connsiteY6" fmla="*/ 9543 h 9543"/>
                    <a:gd name="connsiteX7" fmla="*/ 4101 w 9818"/>
                    <a:gd name="connsiteY7" fmla="*/ 9543 h 9543"/>
                    <a:gd name="connsiteX8" fmla="*/ 7486 w 9818"/>
                    <a:gd name="connsiteY8" fmla="*/ 9543 h 9543"/>
                    <a:gd name="connsiteX9" fmla="*/ 9793 w 9818"/>
                    <a:gd name="connsiteY9" fmla="*/ 4817 h 9543"/>
                    <a:gd name="connsiteX10" fmla="*/ 6296 w 9818"/>
                    <a:gd name="connsiteY10" fmla="*/ 0 h 9543"/>
                    <a:gd name="connsiteX0" fmla="*/ 6600 w 9994"/>
                    <a:gd name="connsiteY0" fmla="*/ 0 h 10670"/>
                    <a:gd name="connsiteX1" fmla="*/ 5198 w 9994"/>
                    <a:gd name="connsiteY1" fmla="*/ 2857 h 10670"/>
                    <a:gd name="connsiteX2" fmla="*/ 4177 w 9994"/>
                    <a:gd name="connsiteY2" fmla="*/ 2306 h 10670"/>
                    <a:gd name="connsiteX3" fmla="*/ 2235 w 9994"/>
                    <a:gd name="connsiteY3" fmla="*/ 4604 h 10670"/>
                    <a:gd name="connsiteX4" fmla="*/ 1652 w 9994"/>
                    <a:gd name="connsiteY4" fmla="*/ 4327 h 10670"/>
                    <a:gd name="connsiteX5" fmla="*/ 0 w 9994"/>
                    <a:gd name="connsiteY5" fmla="*/ 7545 h 10670"/>
                    <a:gd name="connsiteX6" fmla="*/ 1652 w 9994"/>
                    <a:gd name="connsiteY6" fmla="*/ 10670 h 10670"/>
                    <a:gd name="connsiteX7" fmla="*/ 4177 w 9994"/>
                    <a:gd name="connsiteY7" fmla="*/ 10670 h 10670"/>
                    <a:gd name="connsiteX8" fmla="*/ 7625 w 9994"/>
                    <a:gd name="connsiteY8" fmla="*/ 10670 h 10670"/>
                    <a:gd name="connsiteX9" fmla="*/ 9975 w 9994"/>
                    <a:gd name="connsiteY9" fmla="*/ 5718 h 10670"/>
                    <a:gd name="connsiteX10" fmla="*/ 6600 w 9994"/>
                    <a:gd name="connsiteY10" fmla="*/ 0 h 10670"/>
                    <a:gd name="connsiteX0" fmla="*/ 6604 w 10000"/>
                    <a:gd name="connsiteY0" fmla="*/ 0 h 10000"/>
                    <a:gd name="connsiteX1" fmla="*/ 5201 w 10000"/>
                    <a:gd name="connsiteY1" fmla="*/ 2678 h 10000"/>
                    <a:gd name="connsiteX2" fmla="*/ 3760 w 10000"/>
                    <a:gd name="connsiteY2" fmla="*/ 1623 h 10000"/>
                    <a:gd name="connsiteX3" fmla="*/ 2236 w 10000"/>
                    <a:gd name="connsiteY3" fmla="*/ 4315 h 10000"/>
                    <a:gd name="connsiteX4" fmla="*/ 1653 w 10000"/>
                    <a:gd name="connsiteY4" fmla="*/ 4055 h 10000"/>
                    <a:gd name="connsiteX5" fmla="*/ 0 w 10000"/>
                    <a:gd name="connsiteY5" fmla="*/ 7071 h 10000"/>
                    <a:gd name="connsiteX6" fmla="*/ 1653 w 10000"/>
                    <a:gd name="connsiteY6" fmla="*/ 10000 h 10000"/>
                    <a:gd name="connsiteX7" fmla="*/ 4180 w 10000"/>
                    <a:gd name="connsiteY7" fmla="*/ 10000 h 10000"/>
                    <a:gd name="connsiteX8" fmla="*/ 7630 w 10000"/>
                    <a:gd name="connsiteY8" fmla="*/ 10000 h 10000"/>
                    <a:gd name="connsiteX9" fmla="*/ 9981 w 10000"/>
                    <a:gd name="connsiteY9" fmla="*/ 5359 h 10000"/>
                    <a:gd name="connsiteX10" fmla="*/ 6604 w 10000"/>
                    <a:gd name="connsiteY10" fmla="*/ 0 h 10000"/>
                    <a:gd name="connsiteX0" fmla="*/ 6604 w 10000"/>
                    <a:gd name="connsiteY0" fmla="*/ 0 h 10000"/>
                    <a:gd name="connsiteX1" fmla="*/ 5108 w 10000"/>
                    <a:gd name="connsiteY1" fmla="*/ 2140 h 10000"/>
                    <a:gd name="connsiteX2" fmla="*/ 3760 w 10000"/>
                    <a:gd name="connsiteY2" fmla="*/ 1623 h 10000"/>
                    <a:gd name="connsiteX3" fmla="*/ 2236 w 10000"/>
                    <a:gd name="connsiteY3" fmla="*/ 4315 h 10000"/>
                    <a:gd name="connsiteX4" fmla="*/ 1653 w 10000"/>
                    <a:gd name="connsiteY4" fmla="*/ 4055 h 10000"/>
                    <a:gd name="connsiteX5" fmla="*/ 0 w 10000"/>
                    <a:gd name="connsiteY5" fmla="*/ 7071 h 10000"/>
                    <a:gd name="connsiteX6" fmla="*/ 1653 w 10000"/>
                    <a:gd name="connsiteY6" fmla="*/ 10000 h 10000"/>
                    <a:gd name="connsiteX7" fmla="*/ 4180 w 10000"/>
                    <a:gd name="connsiteY7" fmla="*/ 10000 h 10000"/>
                    <a:gd name="connsiteX8" fmla="*/ 7630 w 10000"/>
                    <a:gd name="connsiteY8" fmla="*/ 10000 h 10000"/>
                    <a:gd name="connsiteX9" fmla="*/ 9981 w 10000"/>
                    <a:gd name="connsiteY9" fmla="*/ 5359 h 10000"/>
                    <a:gd name="connsiteX10" fmla="*/ 6604 w 10000"/>
                    <a:gd name="connsiteY10" fmla="*/ 0 h 10000"/>
                    <a:gd name="connsiteX0" fmla="*/ 6604 w 10000"/>
                    <a:gd name="connsiteY0" fmla="*/ 0 h 10000"/>
                    <a:gd name="connsiteX1" fmla="*/ 5108 w 10000"/>
                    <a:gd name="connsiteY1" fmla="*/ 2140 h 10000"/>
                    <a:gd name="connsiteX2" fmla="*/ 3340 w 10000"/>
                    <a:gd name="connsiteY2" fmla="*/ 1892 h 10000"/>
                    <a:gd name="connsiteX3" fmla="*/ 2236 w 10000"/>
                    <a:gd name="connsiteY3" fmla="*/ 4315 h 10000"/>
                    <a:gd name="connsiteX4" fmla="*/ 1653 w 10000"/>
                    <a:gd name="connsiteY4" fmla="*/ 4055 h 10000"/>
                    <a:gd name="connsiteX5" fmla="*/ 0 w 10000"/>
                    <a:gd name="connsiteY5" fmla="*/ 7071 h 10000"/>
                    <a:gd name="connsiteX6" fmla="*/ 1653 w 10000"/>
                    <a:gd name="connsiteY6" fmla="*/ 10000 h 10000"/>
                    <a:gd name="connsiteX7" fmla="*/ 4180 w 10000"/>
                    <a:gd name="connsiteY7" fmla="*/ 10000 h 10000"/>
                    <a:gd name="connsiteX8" fmla="*/ 7630 w 10000"/>
                    <a:gd name="connsiteY8" fmla="*/ 10000 h 10000"/>
                    <a:gd name="connsiteX9" fmla="*/ 9981 w 10000"/>
                    <a:gd name="connsiteY9" fmla="*/ 5359 h 10000"/>
                    <a:gd name="connsiteX10" fmla="*/ 6604 w 10000"/>
                    <a:gd name="connsiteY10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000" h="10000">
                      <a:moveTo>
                        <a:pt x="6604" y="0"/>
                      </a:moveTo>
                      <a:cubicBezTo>
                        <a:pt x="5583" y="0"/>
                        <a:pt x="5592" y="589"/>
                        <a:pt x="5108" y="2140"/>
                      </a:cubicBezTo>
                      <a:cubicBezTo>
                        <a:pt x="4816" y="1795"/>
                        <a:pt x="3819" y="1530"/>
                        <a:pt x="3340" y="1892"/>
                      </a:cubicBezTo>
                      <a:cubicBezTo>
                        <a:pt x="2861" y="2254"/>
                        <a:pt x="2625" y="3022"/>
                        <a:pt x="2236" y="4315"/>
                      </a:cubicBezTo>
                      <a:cubicBezTo>
                        <a:pt x="2041" y="4142"/>
                        <a:pt x="1847" y="4055"/>
                        <a:pt x="1653" y="4055"/>
                      </a:cubicBezTo>
                      <a:cubicBezTo>
                        <a:pt x="728" y="4055"/>
                        <a:pt x="0" y="5434"/>
                        <a:pt x="0" y="7071"/>
                      </a:cubicBezTo>
                      <a:cubicBezTo>
                        <a:pt x="0" y="8708"/>
                        <a:pt x="728" y="10000"/>
                        <a:pt x="1653" y="10000"/>
                      </a:cubicBezTo>
                      <a:lnTo>
                        <a:pt x="4180" y="10000"/>
                      </a:lnTo>
                      <a:lnTo>
                        <a:pt x="7630" y="10000"/>
                      </a:lnTo>
                      <a:cubicBezTo>
                        <a:pt x="9186" y="10000"/>
                        <a:pt x="10152" y="7025"/>
                        <a:pt x="9981" y="5359"/>
                      </a:cubicBezTo>
                      <a:cubicBezTo>
                        <a:pt x="9810" y="3693"/>
                        <a:pt x="8160" y="0"/>
                        <a:pt x="6604" y="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28575">
                  <a:noFill/>
                  <a:prstDash val="lgDash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3" name="文本框 62"/>
                <p:cNvSpPr txBox="1"/>
                <p:nvPr/>
              </p:nvSpPr>
              <p:spPr>
                <a:xfrm>
                  <a:off x="4315415" y="4599707"/>
                  <a:ext cx="1727962" cy="584775"/>
                </a:xfrm>
                <a:prstGeom prst="rect">
                  <a:avLst/>
                </a:prstGeom>
                <a:noFill/>
                <a:ln w="28575">
                  <a:noFill/>
                  <a:prstDash val="lgDash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>
                    <a:defRPr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ctr"/>
                  <a:r>
                    <a:rPr lang="en-US" altLang="zh-CN" sz="2400" dirty="0">
                      <a:solidFill>
                        <a:schemeClr val="bg1"/>
                      </a:solidFill>
                    </a:rPr>
                    <a:t>KODO</a:t>
                  </a:r>
                </a:p>
                <a:p>
                  <a:pPr algn="ctr"/>
                  <a:r>
                    <a:rPr lang="zh-CN" altLang="en-US" sz="1600" dirty="0">
                      <a:solidFill>
                        <a:schemeClr val="bg1"/>
                      </a:solidFill>
                    </a:rPr>
                    <a:t>对象存储服务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8" name="文本框 77"/>
              <p:cNvSpPr txBox="1"/>
              <p:nvPr/>
            </p:nvSpPr>
            <p:spPr>
              <a:xfrm>
                <a:off x="4042612" y="1894529"/>
                <a:ext cx="18629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FF670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DORA</a:t>
                </a:r>
              </a:p>
              <a:p>
                <a:pPr algn="ctr"/>
                <a:r>
                  <a:rPr lang="zh-CN" altLang="en-US" sz="1600" dirty="0">
                    <a:solidFill>
                      <a:srgbClr val="FF670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云处理平台</a:t>
                </a:r>
                <a:endParaRPr lang="en-US" altLang="zh-CN" sz="1600" dirty="0">
                  <a:solidFill>
                    <a:srgbClr val="FF670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103" name="肘形连接符 102"/>
          <p:cNvCxnSpPr>
            <a:stCxn id="60" idx="5"/>
          </p:cNvCxnSpPr>
          <p:nvPr/>
        </p:nvCxnSpPr>
        <p:spPr>
          <a:xfrm>
            <a:off x="2472325" y="4361555"/>
            <a:ext cx="8150830" cy="1864606"/>
          </a:xfrm>
          <a:prstGeom prst="bentConnector3">
            <a:avLst>
              <a:gd name="adj1" fmla="val 217"/>
            </a:avLst>
          </a:prstGeom>
          <a:ln w="3810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/>
          <p:nvPr/>
        </p:nvCxnSpPr>
        <p:spPr>
          <a:xfrm>
            <a:off x="6633325" y="4952644"/>
            <a:ext cx="4208929" cy="655058"/>
          </a:xfrm>
          <a:prstGeom prst="bentConnector3">
            <a:avLst>
              <a:gd name="adj1" fmla="val 100692"/>
            </a:avLst>
          </a:prstGeom>
          <a:ln w="3810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肘形连接符 120"/>
          <p:cNvCxnSpPr>
            <a:stCxn id="72" idx="7"/>
            <a:endCxn id="80" idx="1"/>
          </p:cNvCxnSpPr>
          <p:nvPr/>
        </p:nvCxnSpPr>
        <p:spPr>
          <a:xfrm>
            <a:off x="9213538" y="4095785"/>
            <a:ext cx="784828" cy="2125752"/>
          </a:xfrm>
          <a:prstGeom prst="bentConnector3">
            <a:avLst>
              <a:gd name="adj1" fmla="val 303991"/>
            </a:avLst>
          </a:prstGeom>
          <a:ln w="3810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连接符 130"/>
          <p:cNvCxnSpPr/>
          <p:nvPr/>
        </p:nvCxnSpPr>
        <p:spPr>
          <a:xfrm>
            <a:off x="3363260" y="2238926"/>
            <a:ext cx="7259895" cy="3982611"/>
          </a:xfrm>
          <a:prstGeom prst="bentConnector3">
            <a:avLst>
              <a:gd name="adj1" fmla="val -32877"/>
            </a:avLst>
          </a:prstGeom>
          <a:ln w="3810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-1" y="33774"/>
            <a:ext cx="12192001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七牛云产品体系</a:t>
            </a: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366" y="5383906"/>
            <a:ext cx="1738500" cy="167526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798531" y="1757084"/>
            <a:ext cx="206840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其他服务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Pandora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Kirk)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436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I7A7767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384032" cy="6913286"/>
          </a:xfrm>
          <a:prstGeom prst="rect">
            <a:avLst/>
          </a:prstGeom>
        </p:spPr>
      </p:pic>
      <p:sp>
        <p:nvSpPr>
          <p:cNvPr id="6" name="内容占位符 4"/>
          <p:cNvSpPr txBox="1">
            <a:spLocks/>
          </p:cNvSpPr>
          <p:nvPr/>
        </p:nvSpPr>
        <p:spPr>
          <a:xfrm>
            <a:off x="6384032" y="0"/>
            <a:ext cx="5807968" cy="691328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1800" dirty="0">
              <a:solidFill>
                <a:srgbClr val="FFFFFF"/>
              </a:solidFill>
            </a:endParaRPr>
          </a:p>
          <a:p>
            <a:endParaRPr kumimoji="1" lang="en-US" altLang="zh-CN" sz="1800" dirty="0">
              <a:solidFill>
                <a:srgbClr val="FFFFFF"/>
              </a:solidFill>
            </a:endParaRPr>
          </a:p>
          <a:p>
            <a:endParaRPr kumimoji="1" lang="en-US" altLang="zh-CN" sz="2000" dirty="0">
              <a:solidFill>
                <a:srgbClr val="FFFFFF"/>
              </a:solidFill>
            </a:endParaRPr>
          </a:p>
          <a:p>
            <a:r>
              <a:rPr kumimoji="1" lang="zh-CN" altLang="en-US" sz="1600" dirty="0">
                <a:solidFill>
                  <a:srgbClr val="FFFFFF"/>
                </a:solidFill>
              </a:rPr>
              <a:t>国内云服务市场的领军企业，专注于以数据为中心的公有云服务</a:t>
            </a:r>
            <a:endParaRPr kumimoji="1" lang="en-US" altLang="zh-CN" sz="1600" dirty="0">
              <a:solidFill>
                <a:srgbClr val="FFFFFF"/>
              </a:solidFill>
            </a:endParaRPr>
          </a:p>
          <a:p>
            <a:endParaRPr kumimoji="1" lang="en-US" altLang="zh-CN" sz="1600" dirty="0">
              <a:solidFill>
                <a:srgbClr val="FFFFFF"/>
              </a:solidFill>
            </a:endParaRPr>
          </a:p>
          <a:p>
            <a:r>
              <a:rPr kumimoji="1" lang="zh-CN" altLang="en-US" sz="1600" dirty="0">
                <a:solidFill>
                  <a:srgbClr val="FFFFFF"/>
                </a:solidFill>
              </a:rPr>
              <a:t>创立于</a:t>
            </a:r>
            <a:r>
              <a:rPr kumimoji="1" lang="en-US" altLang="zh-CN" sz="1600" dirty="0">
                <a:solidFill>
                  <a:srgbClr val="FFFFFF"/>
                </a:solidFill>
              </a:rPr>
              <a:t>2011</a:t>
            </a:r>
            <a:r>
              <a:rPr kumimoji="1" lang="zh-CN" altLang="en-US" sz="1600" dirty="0">
                <a:solidFill>
                  <a:srgbClr val="FFFFFF"/>
                </a:solidFill>
              </a:rPr>
              <a:t>年，总部位于上海张江园区，并在北京、深圳、杭州、成都、合肥设有分支机构</a:t>
            </a:r>
            <a:endParaRPr kumimoji="1" lang="en-US" altLang="zh-CN" sz="1600" dirty="0">
              <a:solidFill>
                <a:srgbClr val="FFFFFF"/>
              </a:solidFill>
            </a:endParaRPr>
          </a:p>
          <a:p>
            <a:endParaRPr kumimoji="1" lang="en-US" altLang="zh-CN" sz="1600" dirty="0">
              <a:solidFill>
                <a:srgbClr val="FFFFFF"/>
              </a:solidFill>
            </a:endParaRPr>
          </a:p>
          <a:p>
            <a:r>
              <a:rPr kumimoji="1" lang="zh-CN" altLang="en-US" sz="1600" dirty="0">
                <a:solidFill>
                  <a:srgbClr val="FFFFFF"/>
                </a:solidFill>
              </a:rPr>
              <a:t>七牛立足云存储领域，打造一站式数据管理平台，现服务超过</a:t>
            </a:r>
            <a:r>
              <a:rPr kumimoji="1" lang="en-US" altLang="zh-CN" sz="1600" dirty="0">
                <a:solidFill>
                  <a:srgbClr val="FFFFFF"/>
                </a:solidFill>
              </a:rPr>
              <a:t>70</a:t>
            </a:r>
            <a:r>
              <a:rPr kumimoji="1" lang="zh-CN" altLang="en-US" sz="1600" dirty="0">
                <a:solidFill>
                  <a:srgbClr val="FFFFFF"/>
                </a:solidFill>
              </a:rPr>
              <a:t>万家用户。</a:t>
            </a:r>
            <a:endParaRPr kumimoji="1" lang="en-US" altLang="zh-CN" sz="1600" dirty="0">
              <a:solidFill>
                <a:srgbClr val="FFFFFF"/>
              </a:solidFill>
            </a:endParaRPr>
          </a:p>
          <a:p>
            <a:endParaRPr kumimoji="1" lang="en-US" altLang="zh-CN" sz="1600" dirty="0">
              <a:solidFill>
                <a:srgbClr val="FFFFFF"/>
              </a:solidFill>
            </a:endParaRPr>
          </a:p>
          <a:p>
            <a:r>
              <a:rPr kumimoji="1" lang="zh-CN" altLang="en-US" sz="1600" dirty="0">
                <a:solidFill>
                  <a:srgbClr val="FFFFFF"/>
                </a:solidFill>
              </a:rPr>
              <a:t>目前已完成</a:t>
            </a:r>
            <a:r>
              <a:rPr kumimoji="1" lang="en-US" altLang="zh-CN" sz="1600" dirty="0">
                <a:solidFill>
                  <a:srgbClr val="FFFFFF"/>
                </a:solidFill>
              </a:rPr>
              <a:t>D</a:t>
            </a:r>
            <a:r>
              <a:rPr kumimoji="1" lang="zh-CN" altLang="en-US" sz="1600" dirty="0">
                <a:solidFill>
                  <a:srgbClr val="FFFFFF"/>
                </a:solidFill>
              </a:rPr>
              <a:t>轮</a:t>
            </a:r>
            <a:r>
              <a:rPr kumimoji="1" lang="en-US" altLang="zh-CN" sz="1600" dirty="0">
                <a:solidFill>
                  <a:srgbClr val="FFFFFF"/>
                </a:solidFill>
              </a:rPr>
              <a:t>1</a:t>
            </a:r>
            <a:r>
              <a:rPr kumimoji="1" lang="zh-CN" altLang="en-US" sz="1600" dirty="0">
                <a:solidFill>
                  <a:srgbClr val="FFFFFF"/>
                </a:solidFill>
              </a:rPr>
              <a:t>亿美元融资。</a:t>
            </a:r>
          </a:p>
          <a:p>
            <a:endParaRPr kumimoji="1" lang="en-US" altLang="zh-CN" sz="1600" dirty="0">
              <a:solidFill>
                <a:srgbClr val="FFFFFF"/>
              </a:solidFill>
            </a:endParaRPr>
          </a:p>
          <a:p>
            <a:r>
              <a:rPr kumimoji="1" lang="zh-CN" altLang="en-US" sz="1600" dirty="0">
                <a:solidFill>
                  <a:srgbClr val="FFFFFF"/>
                </a:solidFill>
              </a:rPr>
              <a:t>业务数据：</a:t>
            </a:r>
            <a:endParaRPr kumimoji="1" lang="en-US" altLang="zh-CN" sz="1600" dirty="0">
              <a:solidFill>
                <a:srgbClr val="FFFFFF"/>
              </a:solidFill>
            </a:endParaRPr>
          </a:p>
          <a:p>
            <a:pPr lvl="1"/>
            <a:r>
              <a:rPr kumimoji="1" lang="zh-CN" altLang="en-US" sz="1400" dirty="0">
                <a:solidFill>
                  <a:srgbClr val="FFFFFF"/>
                </a:solidFill>
              </a:rPr>
              <a:t>客户数量             </a:t>
            </a:r>
            <a:r>
              <a:rPr kumimoji="1" lang="en-US" altLang="zh-CN" sz="1400">
                <a:solidFill>
                  <a:srgbClr val="FFFFFF"/>
                </a:solidFill>
              </a:rPr>
              <a:t>&gt;</a:t>
            </a:r>
            <a:r>
              <a:rPr kumimoji="1" lang="en-US" altLang="zh-Hans" sz="1400">
                <a:solidFill>
                  <a:srgbClr val="FFFFFF"/>
                </a:solidFill>
              </a:rPr>
              <a:t>8</a:t>
            </a:r>
            <a:r>
              <a:rPr kumimoji="1" lang="en-US" altLang="zh-CN" sz="1400">
                <a:solidFill>
                  <a:srgbClr val="FFFFFF"/>
                </a:solidFill>
              </a:rPr>
              <a:t>0w</a:t>
            </a:r>
            <a:endParaRPr kumimoji="1" lang="en-US" altLang="zh-CN" sz="1400" dirty="0">
              <a:solidFill>
                <a:srgbClr val="FFFFFF"/>
              </a:solidFill>
            </a:endParaRPr>
          </a:p>
          <a:p>
            <a:pPr lvl="1"/>
            <a:r>
              <a:rPr kumimoji="1" lang="zh-CN" altLang="en-US" sz="1400" dirty="0">
                <a:solidFill>
                  <a:srgbClr val="FFFFFF"/>
                </a:solidFill>
              </a:rPr>
              <a:t>文件数                </a:t>
            </a:r>
            <a:r>
              <a:rPr kumimoji="1" lang="en-US" altLang="zh-Hans" sz="1400" dirty="0">
                <a:solidFill>
                  <a:srgbClr val="FFFFFF"/>
                </a:solidFill>
              </a:rPr>
              <a:t>2000</a:t>
            </a:r>
            <a:r>
              <a:rPr kumimoji="1" lang="zh-CN" altLang="en-US" sz="1400" dirty="0">
                <a:solidFill>
                  <a:srgbClr val="FFFFFF"/>
                </a:solidFill>
              </a:rPr>
              <a:t>亿    </a:t>
            </a:r>
            <a:endParaRPr kumimoji="1" lang="en-US" altLang="zh-CN" sz="1400" dirty="0">
              <a:solidFill>
                <a:srgbClr val="FFFFFF"/>
              </a:solidFill>
            </a:endParaRPr>
          </a:p>
          <a:p>
            <a:pPr lvl="1"/>
            <a:r>
              <a:rPr kumimoji="1" lang="zh-CN" altLang="en-US" sz="1400" dirty="0">
                <a:solidFill>
                  <a:srgbClr val="FFFFFF"/>
                </a:solidFill>
              </a:rPr>
              <a:t>每日新增文件      </a:t>
            </a:r>
            <a:r>
              <a:rPr kumimoji="1" lang="en-US" altLang="zh-Hans" sz="1400" dirty="0">
                <a:solidFill>
                  <a:srgbClr val="FFFFFF"/>
                </a:solidFill>
              </a:rPr>
              <a:t>20</a:t>
            </a:r>
            <a:r>
              <a:rPr kumimoji="1" lang="zh-CN" altLang="en-US" sz="1400" dirty="0">
                <a:solidFill>
                  <a:srgbClr val="FFFFFF"/>
                </a:solidFill>
              </a:rPr>
              <a:t>亿</a:t>
            </a:r>
            <a:endParaRPr kumimoji="1" lang="en-US" altLang="zh-CN" sz="1400" dirty="0">
              <a:solidFill>
                <a:srgbClr val="FFFFFF"/>
              </a:solidFill>
            </a:endParaRPr>
          </a:p>
          <a:p>
            <a:pPr lvl="1"/>
            <a:r>
              <a:rPr kumimoji="1" lang="zh-CN" altLang="en-US" sz="1400" dirty="0">
                <a:solidFill>
                  <a:srgbClr val="FFFFFF"/>
                </a:solidFill>
              </a:rPr>
              <a:t>中国网民覆盖      </a:t>
            </a:r>
            <a:r>
              <a:rPr kumimoji="1" lang="en-US" altLang="zh-Hans" sz="1400" dirty="0">
                <a:solidFill>
                  <a:srgbClr val="FFFFFF"/>
                </a:solidFill>
              </a:rPr>
              <a:t>80</a:t>
            </a:r>
            <a:r>
              <a:rPr kumimoji="1" lang="en-US" altLang="zh-CN" sz="1400" dirty="0">
                <a:solidFill>
                  <a:srgbClr val="FFFFFF"/>
                </a:solidFill>
              </a:rPr>
              <a:t>%</a:t>
            </a:r>
          </a:p>
          <a:p>
            <a:pPr marL="0" indent="0">
              <a:buNone/>
            </a:pPr>
            <a:endParaRPr kumimoji="1"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384032" y="0"/>
            <a:ext cx="5807968" cy="7820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600" b="0" i="0" kern="120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七牛云公司介绍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1774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A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3713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35" y="2732253"/>
            <a:ext cx="12954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8904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3"/>
          <p:cNvSpPr txBox="1"/>
          <p:nvPr/>
        </p:nvSpPr>
        <p:spPr>
          <a:xfrm>
            <a:off x="1264679" y="243936"/>
            <a:ext cx="6672821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市场扩展迅速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image1.png" descr="qiniu-logo.ps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5377" y="341293"/>
            <a:ext cx="1140726" cy="3669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组 7"/>
          <p:cNvGrpSpPr/>
          <p:nvPr/>
        </p:nvGrpSpPr>
        <p:grpSpPr>
          <a:xfrm>
            <a:off x="272716" y="2326105"/>
            <a:ext cx="6240379" cy="2903621"/>
            <a:chOff x="533400" y="1884099"/>
            <a:chExt cx="6752058" cy="308136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1884099"/>
              <a:ext cx="6752058" cy="28022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33400" y="4686300"/>
              <a:ext cx="3696813" cy="27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数据来源：</a:t>
              </a:r>
              <a:r>
                <a:rPr kumimoji="1" lang="en-US" altLang="zh-CN" sz="1050" dirty="0" err="1">
                  <a:latin typeface="Microsoft YaHei" charset="-122"/>
                  <a:ea typeface="Microsoft YaHei" charset="-122"/>
                  <a:cs typeface="Microsoft YaHei" charset="-122"/>
                </a:rPr>
                <a:t>QuestMobile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050" dirty="0">
                  <a:latin typeface="Microsoft YaHei" charset="-122"/>
                  <a:ea typeface="Microsoft YaHei" charset="-122"/>
                  <a:cs typeface="Microsoft YaHei" charset="-122"/>
                </a:rPr>
                <a:t>TRUTH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数据库 </a:t>
              </a:r>
              <a:r>
                <a:rPr kumimoji="1" lang="en-US" altLang="zh-CN" sz="1050" dirty="0">
                  <a:latin typeface="Microsoft YaHei" charset="-122"/>
                  <a:ea typeface="Microsoft YaHei" charset="-122"/>
                  <a:cs typeface="Microsoft YaHei" charset="-122"/>
                </a:rPr>
                <a:t>2017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r>
                <a:rPr kumimoji="1" lang="en-US" altLang="zh-CN" sz="1050" dirty="0">
                  <a:latin typeface="Microsoft YaHei" charset="-122"/>
                  <a:ea typeface="Microsoft YaHei" charset="-122"/>
                  <a:cs typeface="Microsoft YaHei" charset="-122"/>
                </a:rPr>
                <a:t>6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月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6675031" y="2941364"/>
            <a:ext cx="52442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预计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年将达到</a:t>
            </a:r>
            <a:r>
              <a:rPr lang="en-US" altLang="zh-CN" sz="2000" b="1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2.42</a:t>
            </a:r>
            <a:r>
              <a:rPr lang="zh-CN" altLang="en-US" sz="2000" b="1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亿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人</a:t>
            </a:r>
            <a:endParaRPr lang="en-US" altLang="zh-CN" dirty="0">
              <a:solidFill>
                <a:srgbClr val="33333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人均单日使用时长普遍为</a:t>
            </a:r>
            <a:r>
              <a:rPr lang="en-US" altLang="zh-CN" sz="2000" b="1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40</a:t>
            </a:r>
            <a:r>
              <a:rPr lang="zh-CN" altLang="en-US" sz="2000" b="1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分钟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左右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月短视频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MAU(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月活跃用户人数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en-US" altLang="zh-CN" sz="2000" b="1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000" b="1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亿</a:t>
            </a:r>
            <a:r>
              <a:rPr lang="zh-CN" altLang="en-US" b="1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en-US" altLang="zh-CN" sz="2400" b="1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50%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用户是短视频重度用户</a:t>
            </a:r>
            <a:endParaRPr lang="en-US" altLang="zh-CN" dirty="0">
              <a:solidFill>
                <a:srgbClr val="33333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5031" y="4966665"/>
            <a:ext cx="3416664" cy="26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数据来源：微博、北极星、秒拍等行业研究报告</a:t>
            </a:r>
          </a:p>
        </p:txBody>
      </p:sp>
    </p:spTree>
    <p:extLst>
      <p:ext uri="{BB962C8B-B14F-4D97-AF65-F5344CB8AC3E}">
        <p14:creationId xmlns:p14="http://schemas.microsoft.com/office/powerpoint/2010/main" val="31187257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3"/>
          <p:cNvSpPr txBox="1"/>
          <p:nvPr/>
        </p:nvSpPr>
        <p:spPr>
          <a:xfrm>
            <a:off x="1264679" y="243936"/>
            <a:ext cx="6672821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内容从泛娱乐向垂直领域转型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image1.png" descr="qiniu-logo.ps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5377" y="341293"/>
            <a:ext cx="1140726" cy="36696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矩形 9"/>
          <p:cNvSpPr/>
          <p:nvPr/>
        </p:nvSpPr>
        <p:spPr>
          <a:xfrm>
            <a:off x="6237060" y="2148942"/>
            <a:ext cx="511674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年以前，娱乐明星、新闻现场、纯搞笑内容获得流量比例超过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80%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。在用户市场、商业市场的共同驱动下，垂直类内容在增速非常迅猛。伴随着各个垂直品类的内容创作者入局、用户市场对垂直内容消费的需求逐渐显露。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随着适用场景的丰富，目前以社交关系链为主的短视频内容传播将开始融入更多的</a:t>
            </a:r>
            <a:r>
              <a:rPr lang="zh-CN" altLang="en-US" b="1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垂直化分发平台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和依托大数据体系的算法推荐。</a:t>
            </a:r>
            <a:endParaRPr lang="zh-CN" altLang="en-US" sz="1600" b="0" i="0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9" name="组 128"/>
          <p:cNvGrpSpPr/>
          <p:nvPr/>
        </p:nvGrpSpPr>
        <p:grpSpPr>
          <a:xfrm>
            <a:off x="1030513" y="1382806"/>
            <a:ext cx="4627765" cy="4625426"/>
            <a:chOff x="1264679" y="1676400"/>
            <a:chExt cx="3992289" cy="3990271"/>
          </a:xfrm>
        </p:grpSpPr>
        <p:grpSp>
          <p:nvGrpSpPr>
            <p:cNvPr id="14" name="组 13"/>
            <p:cNvGrpSpPr/>
            <p:nvPr/>
          </p:nvGrpSpPr>
          <p:grpSpPr>
            <a:xfrm>
              <a:off x="2722785" y="3121826"/>
              <a:ext cx="1095392" cy="1101221"/>
              <a:chOff x="2197100" y="4724400"/>
              <a:chExt cx="1270000" cy="1270000"/>
            </a:xfrm>
            <a:solidFill>
              <a:srgbClr val="06A7E1"/>
            </a:solidFill>
          </p:grpSpPr>
          <p:sp>
            <p:nvSpPr>
              <p:cNvPr id="9" name="椭圆 8"/>
              <p:cNvSpPr/>
              <p:nvPr/>
            </p:nvSpPr>
            <p:spPr>
              <a:xfrm>
                <a:off x="2197100" y="4724400"/>
                <a:ext cx="1270000" cy="1270000"/>
              </a:xfrm>
              <a:prstGeom prst="ellips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393518" y="5174734"/>
                <a:ext cx="877163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短视频</a:t>
                </a: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1714621" y="4687369"/>
              <a:ext cx="547695" cy="550610"/>
              <a:chOff x="1030513" y="4353158"/>
              <a:chExt cx="634999" cy="634999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030513" y="4353158"/>
                <a:ext cx="634999" cy="6349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085494" y="4549576"/>
                <a:ext cx="525036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汽车</a:t>
                </a:r>
              </a:p>
            </p:txBody>
          </p:sp>
        </p:grpSp>
        <p:cxnSp>
          <p:nvCxnSpPr>
            <p:cNvPr id="20" name="直线连接符 19"/>
            <p:cNvCxnSpPr>
              <a:stCxn id="53" idx="5"/>
            </p:cNvCxnSpPr>
            <p:nvPr/>
          </p:nvCxnSpPr>
          <p:spPr>
            <a:xfrm>
              <a:off x="2373164" y="2484015"/>
              <a:ext cx="594729" cy="720946"/>
            </a:xfrm>
            <a:prstGeom prst="line">
              <a:avLst/>
            </a:prstGeom>
            <a:ln>
              <a:solidFill>
                <a:srgbClr val="06A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 20"/>
            <p:cNvGrpSpPr/>
            <p:nvPr/>
          </p:nvGrpSpPr>
          <p:grpSpPr>
            <a:xfrm>
              <a:off x="1292788" y="2820574"/>
              <a:ext cx="547695" cy="550610"/>
              <a:chOff x="1030513" y="4353158"/>
              <a:chExt cx="634999" cy="634999"/>
            </a:xfrm>
            <a:solidFill>
              <a:srgbClr val="00B050"/>
            </a:solidFill>
          </p:grpSpPr>
          <p:sp>
            <p:nvSpPr>
              <p:cNvPr id="22" name="椭圆 21"/>
              <p:cNvSpPr/>
              <p:nvPr/>
            </p:nvSpPr>
            <p:spPr>
              <a:xfrm>
                <a:off x="1030513" y="4353158"/>
                <a:ext cx="634999" cy="634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085494" y="4549576"/>
                <a:ext cx="525036" cy="2539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旅游</a:t>
                </a:r>
              </a:p>
            </p:txBody>
          </p:sp>
        </p:grpSp>
        <p:cxnSp>
          <p:nvCxnSpPr>
            <p:cNvPr id="24" name="直线连接符 23"/>
            <p:cNvCxnSpPr/>
            <p:nvPr/>
          </p:nvCxnSpPr>
          <p:spPr>
            <a:xfrm>
              <a:off x="1831689" y="3117299"/>
              <a:ext cx="928072" cy="33725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 26"/>
            <p:cNvGrpSpPr/>
            <p:nvPr/>
          </p:nvGrpSpPr>
          <p:grpSpPr>
            <a:xfrm>
              <a:off x="1264679" y="3798744"/>
              <a:ext cx="547695" cy="550610"/>
              <a:chOff x="1030513" y="4353158"/>
              <a:chExt cx="634999" cy="634999"/>
            </a:xfrm>
            <a:solidFill>
              <a:srgbClr val="204A5C"/>
            </a:solidFill>
          </p:grpSpPr>
          <p:sp>
            <p:nvSpPr>
              <p:cNvPr id="28" name="椭圆 27"/>
              <p:cNvSpPr/>
              <p:nvPr/>
            </p:nvSpPr>
            <p:spPr>
              <a:xfrm>
                <a:off x="1030513" y="4353158"/>
                <a:ext cx="634999" cy="634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85494" y="4462908"/>
                <a:ext cx="525036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05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运动健身</a:t>
                </a:r>
                <a:endParaRPr kumimoji="1" lang="zh-CN" altLang="en-US" sz="105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cxnSp>
          <p:nvCxnSpPr>
            <p:cNvPr id="30" name="直线连接符 29"/>
            <p:cNvCxnSpPr>
              <a:stCxn id="28" idx="6"/>
            </p:cNvCxnSpPr>
            <p:nvPr/>
          </p:nvCxnSpPr>
          <p:spPr>
            <a:xfrm flipV="1">
              <a:off x="1812374" y="3850414"/>
              <a:ext cx="946572" cy="223635"/>
            </a:xfrm>
            <a:prstGeom prst="line">
              <a:avLst/>
            </a:prstGeom>
            <a:ln>
              <a:solidFill>
                <a:srgbClr val="204A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 33"/>
            <p:cNvGrpSpPr/>
            <p:nvPr/>
          </p:nvGrpSpPr>
          <p:grpSpPr>
            <a:xfrm>
              <a:off x="4709273" y="3688697"/>
              <a:ext cx="547695" cy="550610"/>
              <a:chOff x="1030513" y="4353158"/>
              <a:chExt cx="634999" cy="634999"/>
            </a:xfrm>
            <a:solidFill>
              <a:srgbClr val="204A5C"/>
            </a:solidFill>
          </p:grpSpPr>
          <p:sp>
            <p:nvSpPr>
              <p:cNvPr id="35" name="椭圆 34"/>
              <p:cNvSpPr/>
              <p:nvPr/>
            </p:nvSpPr>
            <p:spPr>
              <a:xfrm>
                <a:off x="1030513" y="4353158"/>
                <a:ext cx="634999" cy="634999"/>
              </a:xfrm>
              <a:prstGeom prst="ellipse">
                <a:avLst/>
              </a:prstGeom>
              <a:solidFill>
                <a:srgbClr val="F7446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85494" y="4543699"/>
                <a:ext cx="525036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音乐</a:t>
                </a:r>
              </a:p>
            </p:txBody>
          </p:sp>
        </p:grpSp>
        <p:grpSp>
          <p:nvGrpSpPr>
            <p:cNvPr id="37" name="组 36"/>
            <p:cNvGrpSpPr/>
            <p:nvPr/>
          </p:nvGrpSpPr>
          <p:grpSpPr>
            <a:xfrm>
              <a:off x="2592543" y="5098972"/>
              <a:ext cx="547695" cy="550610"/>
              <a:chOff x="1030513" y="4353158"/>
              <a:chExt cx="634999" cy="634999"/>
            </a:xfrm>
            <a:solidFill>
              <a:srgbClr val="204A5C"/>
            </a:solidFill>
          </p:grpSpPr>
          <p:sp>
            <p:nvSpPr>
              <p:cNvPr id="38" name="椭圆 37"/>
              <p:cNvSpPr/>
              <p:nvPr/>
            </p:nvSpPr>
            <p:spPr>
              <a:xfrm>
                <a:off x="1030513" y="4353158"/>
                <a:ext cx="634999" cy="634999"/>
              </a:xfrm>
              <a:prstGeom prst="ellipse">
                <a:avLst/>
              </a:prstGeom>
              <a:solidFill>
                <a:srgbClr val="06A7E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085494" y="4462908"/>
                <a:ext cx="525036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创意生活</a:t>
                </a:r>
              </a:p>
            </p:txBody>
          </p:sp>
        </p:grpSp>
        <p:grpSp>
          <p:nvGrpSpPr>
            <p:cNvPr id="40" name="组 39"/>
            <p:cNvGrpSpPr/>
            <p:nvPr/>
          </p:nvGrpSpPr>
          <p:grpSpPr>
            <a:xfrm>
              <a:off x="4459489" y="4604012"/>
              <a:ext cx="547695" cy="550610"/>
              <a:chOff x="1030513" y="4353159"/>
              <a:chExt cx="634999" cy="634999"/>
            </a:xfrm>
            <a:solidFill>
              <a:srgbClr val="204A5C"/>
            </a:solidFill>
          </p:grpSpPr>
          <p:sp>
            <p:nvSpPr>
              <p:cNvPr id="41" name="椭圆 40"/>
              <p:cNvSpPr/>
              <p:nvPr/>
            </p:nvSpPr>
            <p:spPr>
              <a:xfrm>
                <a:off x="1030513" y="4353159"/>
                <a:ext cx="634999" cy="63499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085494" y="4460181"/>
                <a:ext cx="525036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05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时尚美妆</a:t>
                </a:r>
                <a:endParaRPr kumimoji="1" lang="zh-CN" altLang="en-US" sz="105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4611004" y="2761751"/>
              <a:ext cx="547695" cy="550610"/>
              <a:chOff x="1030513" y="4353158"/>
              <a:chExt cx="634999" cy="634999"/>
            </a:xfrm>
            <a:solidFill>
              <a:srgbClr val="204A5C"/>
            </a:solidFill>
          </p:grpSpPr>
          <p:sp>
            <p:nvSpPr>
              <p:cNvPr id="44" name="椭圆 43"/>
              <p:cNvSpPr/>
              <p:nvPr/>
            </p:nvSpPr>
            <p:spPr>
              <a:xfrm>
                <a:off x="1030513" y="4353158"/>
                <a:ext cx="634999" cy="634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085494" y="4546374"/>
                <a:ext cx="525036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05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美食</a:t>
                </a:r>
                <a:endParaRPr kumimoji="1" lang="zh-CN" altLang="en-US" sz="105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4040691" y="1964538"/>
              <a:ext cx="547695" cy="550610"/>
              <a:chOff x="1030513" y="4353158"/>
              <a:chExt cx="634999" cy="634999"/>
            </a:xfrm>
            <a:solidFill>
              <a:srgbClr val="204A5C"/>
            </a:solidFill>
          </p:grpSpPr>
          <p:sp>
            <p:nvSpPr>
              <p:cNvPr id="47" name="椭圆 46"/>
              <p:cNvSpPr/>
              <p:nvPr/>
            </p:nvSpPr>
            <p:spPr>
              <a:xfrm>
                <a:off x="1030513" y="4353158"/>
                <a:ext cx="634999" cy="634999"/>
              </a:xfrm>
              <a:prstGeom prst="ellipse">
                <a:avLst/>
              </a:prstGeom>
              <a:solidFill>
                <a:srgbClr val="57606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085494" y="4480963"/>
                <a:ext cx="525036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05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新闻现场</a:t>
                </a:r>
                <a:endParaRPr kumimoji="1" lang="zh-CN" altLang="en-US" sz="105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9" name="组 48"/>
            <p:cNvGrpSpPr/>
            <p:nvPr/>
          </p:nvGrpSpPr>
          <p:grpSpPr>
            <a:xfrm>
              <a:off x="2978475" y="1676400"/>
              <a:ext cx="547695" cy="550610"/>
              <a:chOff x="1030513" y="4353158"/>
              <a:chExt cx="634999" cy="634999"/>
            </a:xfrm>
            <a:solidFill>
              <a:srgbClr val="204A5C"/>
            </a:solidFill>
          </p:grpSpPr>
          <p:sp>
            <p:nvSpPr>
              <p:cNvPr id="50" name="椭圆 49"/>
              <p:cNvSpPr/>
              <p:nvPr/>
            </p:nvSpPr>
            <p:spPr>
              <a:xfrm>
                <a:off x="1030513" y="4353158"/>
                <a:ext cx="634999" cy="634999"/>
              </a:xfrm>
              <a:prstGeom prst="ellipse">
                <a:avLst/>
              </a:prstGeom>
              <a:solidFill>
                <a:srgbClr val="F7446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085494" y="4543699"/>
                <a:ext cx="525036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05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搞笑</a:t>
                </a:r>
                <a:endParaRPr kumimoji="1" lang="zh-CN" altLang="en-US" sz="105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52" name="组 51"/>
            <p:cNvGrpSpPr/>
            <p:nvPr/>
          </p:nvGrpSpPr>
          <p:grpSpPr>
            <a:xfrm>
              <a:off x="1905676" y="2014040"/>
              <a:ext cx="547695" cy="550610"/>
              <a:chOff x="1030513" y="4353158"/>
              <a:chExt cx="634999" cy="634999"/>
            </a:xfrm>
            <a:solidFill>
              <a:srgbClr val="204A5C"/>
            </a:solidFill>
          </p:grpSpPr>
          <p:sp>
            <p:nvSpPr>
              <p:cNvPr id="53" name="椭圆 52"/>
              <p:cNvSpPr/>
              <p:nvPr/>
            </p:nvSpPr>
            <p:spPr>
              <a:xfrm>
                <a:off x="1030513" y="4353158"/>
                <a:ext cx="634999" cy="634999"/>
              </a:xfrm>
              <a:prstGeom prst="ellipse">
                <a:avLst/>
              </a:prstGeom>
              <a:solidFill>
                <a:srgbClr val="06A7E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085494" y="4471532"/>
                <a:ext cx="525036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05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娱乐明星</a:t>
                </a:r>
                <a:endParaRPr kumimoji="1" lang="zh-CN" altLang="en-US" sz="105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cxnSp>
          <p:nvCxnSpPr>
            <p:cNvPr id="73" name="直线连接符 72"/>
            <p:cNvCxnSpPr>
              <a:stCxn id="50" idx="4"/>
              <a:endCxn id="9" idx="0"/>
            </p:cNvCxnSpPr>
            <p:nvPr/>
          </p:nvCxnSpPr>
          <p:spPr>
            <a:xfrm>
              <a:off x="3252323" y="2227010"/>
              <a:ext cx="18158" cy="894816"/>
            </a:xfrm>
            <a:prstGeom prst="line">
              <a:avLst/>
            </a:prstGeom>
            <a:ln>
              <a:solidFill>
                <a:srgbClr val="F744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endCxn id="38" idx="0"/>
            </p:cNvCxnSpPr>
            <p:nvPr/>
          </p:nvCxnSpPr>
          <p:spPr>
            <a:xfrm flipH="1">
              <a:off x="2866391" y="4223047"/>
              <a:ext cx="268134" cy="875925"/>
            </a:xfrm>
            <a:prstGeom prst="line">
              <a:avLst/>
            </a:prstGeom>
            <a:ln>
              <a:solidFill>
                <a:srgbClr val="06A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5" idx="7"/>
              <a:endCxn id="9" idx="3"/>
            </p:cNvCxnSpPr>
            <p:nvPr/>
          </p:nvCxnSpPr>
          <p:spPr>
            <a:xfrm flipV="1">
              <a:off x="2182108" y="4061777"/>
              <a:ext cx="701093" cy="70622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81"/>
            <p:cNvCxnSpPr>
              <a:stCxn id="41" idx="1"/>
              <a:endCxn id="9" idx="5"/>
            </p:cNvCxnSpPr>
            <p:nvPr/>
          </p:nvCxnSpPr>
          <p:spPr>
            <a:xfrm flipH="1" flipV="1">
              <a:off x="3657761" y="4061777"/>
              <a:ext cx="881936" cy="62287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5" idx="2"/>
            </p:cNvCxnSpPr>
            <p:nvPr/>
          </p:nvCxnSpPr>
          <p:spPr>
            <a:xfrm flipH="1" flipV="1">
              <a:off x="3805553" y="3830888"/>
              <a:ext cx="903720" cy="133114"/>
            </a:xfrm>
            <a:prstGeom prst="line">
              <a:avLst/>
            </a:prstGeom>
            <a:ln>
              <a:solidFill>
                <a:srgbClr val="F744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/>
            <p:cNvCxnSpPr>
              <a:stCxn id="44" idx="2"/>
            </p:cNvCxnSpPr>
            <p:nvPr/>
          </p:nvCxnSpPr>
          <p:spPr>
            <a:xfrm flipH="1">
              <a:off x="3773946" y="3037056"/>
              <a:ext cx="837059" cy="41749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47" idx="3"/>
            </p:cNvCxnSpPr>
            <p:nvPr/>
          </p:nvCxnSpPr>
          <p:spPr>
            <a:xfrm flipH="1">
              <a:off x="3552588" y="2434513"/>
              <a:ext cx="568310" cy="776547"/>
            </a:xfrm>
            <a:prstGeom prst="line">
              <a:avLst/>
            </a:prstGeom>
            <a:ln>
              <a:solidFill>
                <a:srgbClr val="5760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组 116"/>
            <p:cNvGrpSpPr/>
            <p:nvPr/>
          </p:nvGrpSpPr>
          <p:grpSpPr>
            <a:xfrm>
              <a:off x="3672119" y="5116061"/>
              <a:ext cx="547695" cy="550610"/>
              <a:chOff x="1047159" y="4410150"/>
              <a:chExt cx="634999" cy="634999"/>
            </a:xfrm>
            <a:solidFill>
              <a:srgbClr val="204A5C"/>
            </a:solidFill>
          </p:grpSpPr>
          <p:sp>
            <p:nvSpPr>
              <p:cNvPr id="118" name="椭圆 117"/>
              <p:cNvSpPr/>
              <p:nvPr/>
            </p:nvSpPr>
            <p:spPr>
              <a:xfrm>
                <a:off x="1047159" y="4410150"/>
                <a:ext cx="634999" cy="634999"/>
              </a:xfrm>
              <a:prstGeom prst="ellipse">
                <a:avLst/>
              </a:prstGeom>
              <a:solidFill>
                <a:srgbClr val="57606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1102141" y="4581233"/>
                <a:ext cx="525035" cy="292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</p:grpSp>
        <p:cxnSp>
          <p:nvCxnSpPr>
            <p:cNvPr id="125" name="直线连接符 124"/>
            <p:cNvCxnSpPr/>
            <p:nvPr/>
          </p:nvCxnSpPr>
          <p:spPr>
            <a:xfrm>
              <a:off x="3431518" y="4203753"/>
              <a:ext cx="400038" cy="951354"/>
            </a:xfrm>
            <a:prstGeom prst="line">
              <a:avLst/>
            </a:prstGeom>
            <a:ln>
              <a:solidFill>
                <a:srgbClr val="5760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15230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26" y="892000"/>
            <a:ext cx="3949087" cy="121879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Microsoft YaHei" charset="-122"/>
                <a:ea typeface="Microsoft YaHei" charset="-122"/>
                <a:cs typeface="Microsoft YaHei" charset="-122"/>
              </a:rPr>
              <a:t>打造短视频平台的</a:t>
            </a:r>
            <a:br>
              <a:rPr lang="en-US" altLang="zh-CN" sz="36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难点！</a:t>
            </a:r>
            <a:endParaRPr lang="en-US" dirty="0">
              <a:solidFill>
                <a:srgbClr val="06A7E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9" name="组 38"/>
          <p:cNvGrpSpPr/>
          <p:nvPr/>
        </p:nvGrpSpPr>
        <p:grpSpPr>
          <a:xfrm>
            <a:off x="4528513" y="784341"/>
            <a:ext cx="6882063" cy="5637913"/>
            <a:chOff x="4341457" y="1245529"/>
            <a:chExt cx="7329822" cy="6733729"/>
          </a:xfrm>
        </p:grpSpPr>
        <p:sp>
          <p:nvSpPr>
            <p:cNvPr id="4" name="Rectangle 3"/>
            <p:cNvSpPr/>
            <p:nvPr/>
          </p:nvSpPr>
          <p:spPr bwMode="auto">
            <a:xfrm>
              <a:off x="4341457" y="3545772"/>
              <a:ext cx="3581953" cy="2133243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243840" tIns="304800" rIns="121915" bIns="60957" numCol="1" rtlCol="0" anchor="t" anchorCtr="0" compatLnSpc="1">
              <a:prstTxWarp prst="textNoShape">
                <a:avLst/>
              </a:prstTxWarp>
            </a:bodyPr>
            <a:lstStyle/>
            <a:p>
              <a:pPr defTabSz="91419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多平台</a:t>
              </a:r>
              <a:r>
                <a:rPr lang="en-US" sz="32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br>
                <a:rPr lang="en-US" sz="32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</a:br>
              <a:r>
                <a:rPr lang="zh-CN" altLang="en-US" sz="28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兼容性</a:t>
              </a:r>
              <a:endParaRPr lang="en-US" sz="2800" spc="-1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8089326" y="3545772"/>
              <a:ext cx="3581953" cy="213324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243840" tIns="304800" rIns="121915" bIns="60957" numCol="1" rtlCol="0" anchor="t" anchorCtr="0" compatLnSpc="1">
              <a:prstTxWarp prst="textNoShape">
                <a:avLst/>
              </a:prstTxWarp>
            </a:bodyPr>
            <a:lstStyle/>
            <a:p>
              <a:pPr defTabSz="91419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服务</a:t>
              </a:r>
            </a:p>
            <a:p>
              <a:pPr defTabSz="91419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环节多</a:t>
              </a:r>
              <a:endParaRPr lang="en-US" sz="2800" spc="-1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341457" y="1245529"/>
              <a:ext cx="3581953" cy="2133243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243840" tIns="304800" rIns="121915" bIns="60957" numCol="1" rtlCol="0" anchor="t" anchorCtr="0" compatLnSpc="1">
              <a:prstTxWarp prst="textNoShape">
                <a:avLst/>
              </a:prstTxWarp>
            </a:bodyPr>
            <a:lstStyle/>
            <a:p>
              <a:pPr defTabSz="91419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功能</a:t>
              </a:r>
              <a:r>
                <a:rPr lang="en-US" sz="32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br>
                <a:rPr lang="en-US" sz="32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</a:br>
              <a:r>
                <a:rPr lang="zh-CN" altLang="en-US" sz="28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繁杂多</a:t>
              </a:r>
              <a:endParaRPr lang="en-US" sz="2800" spc="-1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089326" y="1245529"/>
              <a:ext cx="3581953" cy="2133243"/>
              <a:chOff x="8087219" y="1245528"/>
              <a:chExt cx="3581020" cy="2133243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8087219" y="1245528"/>
                <a:ext cx="3581020" cy="2133243"/>
              </a:xfrm>
              <a:prstGeom prst="rect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243840" tIns="304800" rIns="121915" bIns="60957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19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3200" spc="-13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16200000" scaled="0"/>
                    </a:gradFill>
                    <a:latin typeface="Microsoft YaHei" charset="-122"/>
                    <a:ea typeface="Microsoft YaHei" charset="-122"/>
                    <a:cs typeface="Microsoft YaHei" charset="-122"/>
                  </a:rPr>
                  <a:t>开发</a:t>
                </a:r>
                <a:endParaRPr lang="en-US" altLang="zh-CN" sz="32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defTabSz="91419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800" spc="-13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16200000" scaled="0"/>
                    </a:gradFill>
                    <a:latin typeface="Microsoft YaHei" charset="-122"/>
                    <a:ea typeface="Microsoft YaHei" charset="-122"/>
                    <a:cs typeface="Microsoft YaHei" charset="-122"/>
                  </a:rPr>
                  <a:t>难度大</a:t>
                </a:r>
                <a:endParaRPr lang="en-US" altLang="zh-CN" sz="28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4" name="Freeform 81"/>
              <p:cNvSpPr>
                <a:spLocks/>
              </p:cNvSpPr>
              <p:nvPr/>
            </p:nvSpPr>
            <p:spPr bwMode="black">
              <a:xfrm>
                <a:off x="11031067" y="2438016"/>
                <a:ext cx="575462" cy="783565"/>
              </a:xfrm>
              <a:custGeom>
                <a:avLst/>
                <a:gdLst>
                  <a:gd name="T0" fmla="*/ 230 w 256"/>
                  <a:gd name="T1" fmla="*/ 221 h 349"/>
                  <a:gd name="T2" fmla="*/ 256 w 256"/>
                  <a:gd name="T3" fmla="*/ 202 h 349"/>
                  <a:gd name="T4" fmla="*/ 232 w 256"/>
                  <a:gd name="T5" fmla="*/ 184 h 349"/>
                  <a:gd name="T6" fmla="*/ 239 w 256"/>
                  <a:gd name="T7" fmla="*/ 170 h 349"/>
                  <a:gd name="T8" fmla="*/ 217 w 256"/>
                  <a:gd name="T9" fmla="*/ 152 h 349"/>
                  <a:gd name="T10" fmla="*/ 187 w 256"/>
                  <a:gd name="T11" fmla="*/ 152 h 349"/>
                  <a:gd name="T12" fmla="*/ 187 w 256"/>
                  <a:gd name="T13" fmla="*/ 91 h 349"/>
                  <a:gd name="T14" fmla="*/ 217 w 256"/>
                  <a:gd name="T15" fmla="*/ 45 h 349"/>
                  <a:gd name="T16" fmla="*/ 203 w 256"/>
                  <a:gd name="T17" fmla="*/ 10 h 349"/>
                  <a:gd name="T18" fmla="*/ 166 w 256"/>
                  <a:gd name="T19" fmla="*/ 58 h 349"/>
                  <a:gd name="T20" fmla="*/ 130 w 256"/>
                  <a:gd name="T21" fmla="*/ 10 h 349"/>
                  <a:gd name="T22" fmla="*/ 116 w 256"/>
                  <a:gd name="T23" fmla="*/ 45 h 349"/>
                  <a:gd name="T24" fmla="*/ 146 w 256"/>
                  <a:gd name="T25" fmla="*/ 91 h 349"/>
                  <a:gd name="T26" fmla="*/ 146 w 256"/>
                  <a:gd name="T27" fmla="*/ 121 h 349"/>
                  <a:gd name="T28" fmla="*/ 143 w 256"/>
                  <a:gd name="T29" fmla="*/ 119 h 349"/>
                  <a:gd name="T30" fmla="*/ 99 w 256"/>
                  <a:gd name="T31" fmla="*/ 126 h 349"/>
                  <a:gd name="T32" fmla="*/ 45 w 256"/>
                  <a:gd name="T33" fmla="*/ 162 h 349"/>
                  <a:gd name="T34" fmla="*/ 0 w 256"/>
                  <a:gd name="T35" fmla="*/ 162 h 349"/>
                  <a:gd name="T36" fmla="*/ 0 w 256"/>
                  <a:gd name="T37" fmla="*/ 272 h 349"/>
                  <a:gd name="T38" fmla="*/ 70 w 256"/>
                  <a:gd name="T39" fmla="*/ 277 h 349"/>
                  <a:gd name="T40" fmla="*/ 132 w 256"/>
                  <a:gd name="T41" fmla="*/ 286 h 349"/>
                  <a:gd name="T42" fmla="*/ 127 w 256"/>
                  <a:gd name="T43" fmla="*/ 273 h 349"/>
                  <a:gd name="T44" fmla="*/ 139 w 256"/>
                  <a:gd name="T45" fmla="*/ 255 h 349"/>
                  <a:gd name="T46" fmla="*/ 125 w 256"/>
                  <a:gd name="T47" fmla="*/ 237 h 349"/>
                  <a:gd name="T48" fmla="*/ 140 w 256"/>
                  <a:gd name="T49" fmla="*/ 219 h 349"/>
                  <a:gd name="T50" fmla="*/ 125 w 256"/>
                  <a:gd name="T51" fmla="*/ 201 h 349"/>
                  <a:gd name="T52" fmla="*/ 138 w 256"/>
                  <a:gd name="T53" fmla="*/ 185 h 349"/>
                  <a:gd name="T54" fmla="*/ 125 w 256"/>
                  <a:gd name="T55" fmla="*/ 167 h 349"/>
                  <a:gd name="T56" fmla="*/ 146 w 256"/>
                  <a:gd name="T57" fmla="*/ 148 h 349"/>
                  <a:gd name="T58" fmla="*/ 146 w 256"/>
                  <a:gd name="T59" fmla="*/ 155 h 349"/>
                  <a:gd name="T60" fmla="*/ 137 w 256"/>
                  <a:gd name="T61" fmla="*/ 170 h 349"/>
                  <a:gd name="T62" fmla="*/ 146 w 256"/>
                  <a:gd name="T63" fmla="*/ 185 h 349"/>
                  <a:gd name="T64" fmla="*/ 146 w 256"/>
                  <a:gd name="T65" fmla="*/ 188 h 349"/>
                  <a:gd name="T66" fmla="*/ 137 w 256"/>
                  <a:gd name="T67" fmla="*/ 202 h 349"/>
                  <a:gd name="T68" fmla="*/ 146 w 256"/>
                  <a:gd name="T69" fmla="*/ 216 h 349"/>
                  <a:gd name="T70" fmla="*/ 146 w 256"/>
                  <a:gd name="T71" fmla="*/ 224 h 349"/>
                  <a:gd name="T72" fmla="*/ 137 w 256"/>
                  <a:gd name="T73" fmla="*/ 239 h 349"/>
                  <a:gd name="T74" fmla="*/ 146 w 256"/>
                  <a:gd name="T75" fmla="*/ 254 h 349"/>
                  <a:gd name="T76" fmla="*/ 146 w 256"/>
                  <a:gd name="T77" fmla="*/ 261 h 349"/>
                  <a:gd name="T78" fmla="*/ 139 w 256"/>
                  <a:gd name="T79" fmla="*/ 276 h 349"/>
                  <a:gd name="T80" fmla="*/ 146 w 256"/>
                  <a:gd name="T81" fmla="*/ 291 h 349"/>
                  <a:gd name="T82" fmla="*/ 146 w 256"/>
                  <a:gd name="T83" fmla="*/ 324 h 349"/>
                  <a:gd name="T84" fmla="*/ 167 w 256"/>
                  <a:gd name="T85" fmla="*/ 349 h 349"/>
                  <a:gd name="T86" fmla="*/ 187 w 256"/>
                  <a:gd name="T87" fmla="*/ 324 h 349"/>
                  <a:gd name="T88" fmla="*/ 187 w 256"/>
                  <a:gd name="T89" fmla="*/ 294 h 349"/>
                  <a:gd name="T90" fmla="*/ 207 w 256"/>
                  <a:gd name="T91" fmla="*/ 294 h 349"/>
                  <a:gd name="T92" fmla="*/ 226 w 256"/>
                  <a:gd name="T93" fmla="*/ 276 h 349"/>
                  <a:gd name="T94" fmla="*/ 207 w 256"/>
                  <a:gd name="T95" fmla="*/ 257 h 349"/>
                  <a:gd name="T96" fmla="*/ 187 w 256"/>
                  <a:gd name="T97" fmla="*/ 257 h 349"/>
                  <a:gd name="T98" fmla="*/ 187 w 256"/>
                  <a:gd name="T99" fmla="*/ 257 h 349"/>
                  <a:gd name="T100" fmla="*/ 217 w 256"/>
                  <a:gd name="T101" fmla="*/ 257 h 349"/>
                  <a:gd name="T102" fmla="*/ 239 w 256"/>
                  <a:gd name="T103" fmla="*/ 239 h 349"/>
                  <a:gd name="T104" fmla="*/ 217 w 256"/>
                  <a:gd name="T105" fmla="*/ 221 h 349"/>
                  <a:gd name="T106" fmla="*/ 187 w 256"/>
                  <a:gd name="T107" fmla="*/ 221 h 349"/>
                  <a:gd name="T108" fmla="*/ 187 w 256"/>
                  <a:gd name="T109" fmla="*/ 221 h 349"/>
                  <a:gd name="T110" fmla="*/ 230 w 256"/>
                  <a:gd name="T111" fmla="*/ 221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6" h="349">
                    <a:moveTo>
                      <a:pt x="230" y="221"/>
                    </a:moveTo>
                    <a:cubicBezTo>
                      <a:pt x="245" y="221"/>
                      <a:pt x="256" y="212"/>
                      <a:pt x="256" y="202"/>
                    </a:cubicBezTo>
                    <a:cubicBezTo>
                      <a:pt x="256" y="192"/>
                      <a:pt x="245" y="184"/>
                      <a:pt x="232" y="184"/>
                    </a:cubicBezTo>
                    <a:cubicBezTo>
                      <a:pt x="236" y="180"/>
                      <a:pt x="239" y="175"/>
                      <a:pt x="239" y="170"/>
                    </a:cubicBezTo>
                    <a:cubicBezTo>
                      <a:pt x="239" y="160"/>
                      <a:pt x="229" y="152"/>
                      <a:pt x="217" y="152"/>
                    </a:cubicBezTo>
                    <a:cubicBezTo>
                      <a:pt x="187" y="152"/>
                      <a:pt x="187" y="152"/>
                      <a:pt x="187" y="152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05" y="83"/>
                      <a:pt x="217" y="66"/>
                      <a:pt x="217" y="45"/>
                    </a:cubicBezTo>
                    <a:cubicBezTo>
                      <a:pt x="217" y="31"/>
                      <a:pt x="203" y="0"/>
                      <a:pt x="203" y="10"/>
                    </a:cubicBezTo>
                    <a:cubicBezTo>
                      <a:pt x="204" y="24"/>
                      <a:pt x="195" y="58"/>
                      <a:pt x="166" y="58"/>
                    </a:cubicBezTo>
                    <a:cubicBezTo>
                      <a:pt x="140" y="58"/>
                      <a:pt x="129" y="30"/>
                      <a:pt x="130" y="10"/>
                    </a:cubicBezTo>
                    <a:cubicBezTo>
                      <a:pt x="130" y="3"/>
                      <a:pt x="116" y="32"/>
                      <a:pt x="116" y="45"/>
                    </a:cubicBezTo>
                    <a:cubicBezTo>
                      <a:pt x="116" y="66"/>
                      <a:pt x="129" y="84"/>
                      <a:pt x="146" y="91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3" y="119"/>
                      <a:pt x="110" y="122"/>
                      <a:pt x="99" y="126"/>
                    </a:cubicBezTo>
                    <a:cubicBezTo>
                      <a:pt x="87" y="131"/>
                      <a:pt x="63" y="162"/>
                      <a:pt x="45" y="162"/>
                    </a:cubicBezTo>
                    <a:cubicBezTo>
                      <a:pt x="26" y="162"/>
                      <a:pt x="0" y="162"/>
                      <a:pt x="0" y="162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72"/>
                      <a:pt x="47" y="272"/>
                      <a:pt x="70" y="277"/>
                    </a:cubicBezTo>
                    <a:cubicBezTo>
                      <a:pt x="86" y="280"/>
                      <a:pt x="110" y="284"/>
                      <a:pt x="132" y="286"/>
                    </a:cubicBezTo>
                    <a:cubicBezTo>
                      <a:pt x="129" y="283"/>
                      <a:pt x="127" y="278"/>
                      <a:pt x="127" y="273"/>
                    </a:cubicBezTo>
                    <a:cubicBezTo>
                      <a:pt x="127" y="265"/>
                      <a:pt x="132" y="258"/>
                      <a:pt x="139" y="255"/>
                    </a:cubicBezTo>
                    <a:cubicBezTo>
                      <a:pt x="131" y="252"/>
                      <a:pt x="125" y="245"/>
                      <a:pt x="125" y="237"/>
                    </a:cubicBezTo>
                    <a:cubicBezTo>
                      <a:pt x="125" y="229"/>
                      <a:pt x="131" y="222"/>
                      <a:pt x="140" y="219"/>
                    </a:cubicBezTo>
                    <a:cubicBezTo>
                      <a:pt x="131" y="216"/>
                      <a:pt x="125" y="209"/>
                      <a:pt x="125" y="201"/>
                    </a:cubicBezTo>
                    <a:cubicBezTo>
                      <a:pt x="125" y="194"/>
                      <a:pt x="130" y="188"/>
                      <a:pt x="138" y="185"/>
                    </a:cubicBezTo>
                    <a:cubicBezTo>
                      <a:pt x="130" y="182"/>
                      <a:pt x="125" y="175"/>
                      <a:pt x="125" y="167"/>
                    </a:cubicBezTo>
                    <a:cubicBezTo>
                      <a:pt x="125" y="157"/>
                      <a:pt x="135" y="148"/>
                      <a:pt x="146" y="14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1" y="158"/>
                      <a:pt x="137" y="164"/>
                      <a:pt x="137" y="170"/>
                    </a:cubicBezTo>
                    <a:cubicBezTo>
                      <a:pt x="137" y="176"/>
                      <a:pt x="141" y="182"/>
                      <a:pt x="146" y="185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1" y="191"/>
                      <a:pt x="137" y="196"/>
                      <a:pt x="137" y="202"/>
                    </a:cubicBezTo>
                    <a:cubicBezTo>
                      <a:pt x="137" y="208"/>
                      <a:pt x="141" y="213"/>
                      <a:pt x="146" y="216"/>
                    </a:cubicBezTo>
                    <a:cubicBezTo>
                      <a:pt x="146" y="224"/>
                      <a:pt x="146" y="224"/>
                      <a:pt x="146" y="224"/>
                    </a:cubicBezTo>
                    <a:cubicBezTo>
                      <a:pt x="141" y="227"/>
                      <a:pt x="137" y="233"/>
                      <a:pt x="137" y="239"/>
                    </a:cubicBezTo>
                    <a:cubicBezTo>
                      <a:pt x="137" y="245"/>
                      <a:pt x="141" y="251"/>
                      <a:pt x="146" y="254"/>
                    </a:cubicBezTo>
                    <a:cubicBezTo>
                      <a:pt x="146" y="261"/>
                      <a:pt x="146" y="261"/>
                      <a:pt x="146" y="261"/>
                    </a:cubicBezTo>
                    <a:cubicBezTo>
                      <a:pt x="142" y="264"/>
                      <a:pt x="139" y="270"/>
                      <a:pt x="139" y="276"/>
                    </a:cubicBezTo>
                    <a:cubicBezTo>
                      <a:pt x="139" y="282"/>
                      <a:pt x="142" y="287"/>
                      <a:pt x="146" y="291"/>
                    </a:cubicBezTo>
                    <a:cubicBezTo>
                      <a:pt x="146" y="324"/>
                      <a:pt x="146" y="324"/>
                      <a:pt x="146" y="324"/>
                    </a:cubicBezTo>
                    <a:cubicBezTo>
                      <a:pt x="146" y="338"/>
                      <a:pt x="156" y="349"/>
                      <a:pt x="167" y="349"/>
                    </a:cubicBezTo>
                    <a:cubicBezTo>
                      <a:pt x="178" y="349"/>
                      <a:pt x="187" y="338"/>
                      <a:pt x="187" y="324"/>
                    </a:cubicBezTo>
                    <a:cubicBezTo>
                      <a:pt x="187" y="294"/>
                      <a:pt x="187" y="294"/>
                      <a:pt x="187" y="294"/>
                    </a:cubicBezTo>
                    <a:cubicBezTo>
                      <a:pt x="207" y="294"/>
                      <a:pt x="207" y="294"/>
                      <a:pt x="207" y="294"/>
                    </a:cubicBezTo>
                    <a:cubicBezTo>
                      <a:pt x="217" y="294"/>
                      <a:pt x="226" y="286"/>
                      <a:pt x="226" y="276"/>
                    </a:cubicBezTo>
                    <a:cubicBezTo>
                      <a:pt x="226" y="266"/>
                      <a:pt x="217" y="257"/>
                      <a:pt x="207" y="257"/>
                    </a:cubicBezTo>
                    <a:cubicBezTo>
                      <a:pt x="187" y="257"/>
                      <a:pt x="187" y="257"/>
                      <a:pt x="187" y="257"/>
                    </a:cubicBezTo>
                    <a:cubicBezTo>
                      <a:pt x="187" y="257"/>
                      <a:pt x="187" y="257"/>
                      <a:pt x="187" y="257"/>
                    </a:cubicBez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29" y="257"/>
                      <a:pt x="239" y="249"/>
                      <a:pt x="239" y="239"/>
                    </a:cubicBezTo>
                    <a:cubicBezTo>
                      <a:pt x="239" y="229"/>
                      <a:pt x="229" y="221"/>
                      <a:pt x="217" y="221"/>
                    </a:cubicBezTo>
                    <a:cubicBezTo>
                      <a:pt x="187" y="221"/>
                      <a:pt x="187" y="221"/>
                      <a:pt x="187" y="221"/>
                    </a:cubicBezTo>
                    <a:cubicBezTo>
                      <a:pt x="187" y="221"/>
                      <a:pt x="187" y="221"/>
                      <a:pt x="187" y="221"/>
                    </a:cubicBezTo>
                    <a:lnTo>
                      <a:pt x="230" y="2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0" tIns="54871" rIns="109740" bIns="5487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62"/>
                <a:endParaRPr lang="en-US" sz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16" name="Rectangle 3"/>
            <p:cNvSpPr/>
            <p:nvPr/>
          </p:nvSpPr>
          <p:spPr bwMode="auto">
            <a:xfrm>
              <a:off x="4341457" y="5846015"/>
              <a:ext cx="3581953" cy="2133243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243840" tIns="304800" rIns="121915" bIns="60957" numCol="1" rtlCol="0" anchor="t" anchorCtr="0" compatLnSpc="1">
              <a:prstTxWarp prst="textNoShape">
                <a:avLst/>
              </a:prstTxWarp>
            </a:bodyPr>
            <a:lstStyle/>
            <a:p>
              <a:pPr defTabSz="91419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用户体验</a:t>
              </a:r>
              <a:endParaRPr lang="en-US" altLang="zh-CN" sz="3200" spc="-1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defTabSz="91419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要求高</a:t>
              </a:r>
              <a:endParaRPr lang="en-US" altLang="zh-CN" sz="2800" spc="-1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defTabSz="91419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spc="-1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Rectangle 6"/>
            <p:cNvSpPr/>
            <p:nvPr/>
          </p:nvSpPr>
          <p:spPr bwMode="auto">
            <a:xfrm>
              <a:off x="8089326" y="5846015"/>
              <a:ext cx="3581953" cy="213324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243840" tIns="304800" rIns="121915" bIns="60957" numCol="1" rtlCol="0" anchor="t" anchorCtr="0" compatLnSpc="1">
              <a:prstTxWarp prst="textNoShape">
                <a:avLst/>
              </a:prstTxWarp>
            </a:bodyPr>
            <a:lstStyle/>
            <a:p>
              <a:pPr defTabSz="91419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政策</a:t>
              </a:r>
              <a:endParaRPr lang="en-US" altLang="zh-CN" sz="3200" spc="-1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defTabSz="91419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spc="-13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latin typeface="Microsoft YaHei" charset="-122"/>
                  <a:ea typeface="Microsoft YaHei" charset="-122"/>
                  <a:cs typeface="Microsoft YaHei" charset="-122"/>
                </a:rPr>
                <a:t>监管严</a:t>
              </a:r>
              <a:endParaRPr lang="en-US" sz="2800" spc="-1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6200000" scaled="0"/>
                </a:gra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0" name="Group 32"/>
          <p:cNvGrpSpPr/>
          <p:nvPr/>
        </p:nvGrpSpPr>
        <p:grpSpPr>
          <a:xfrm>
            <a:off x="7138974" y="1833247"/>
            <a:ext cx="674250" cy="555096"/>
            <a:chOff x="2823686" y="985044"/>
            <a:chExt cx="1237098" cy="1239648"/>
          </a:xfrm>
        </p:grpSpPr>
        <p:sp>
          <p:nvSpPr>
            <p:cNvPr id="41" name="Oval 29"/>
            <p:cNvSpPr/>
            <p:nvPr/>
          </p:nvSpPr>
          <p:spPr bwMode="auto">
            <a:xfrm>
              <a:off x="3046412" y="1002497"/>
              <a:ext cx="609600" cy="6062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37"/>
              <a:endParaRPr lang="en-US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30"/>
            <p:cNvSpPr/>
            <p:nvPr/>
          </p:nvSpPr>
          <p:spPr bwMode="auto">
            <a:xfrm>
              <a:off x="2838623" y="1789791"/>
              <a:ext cx="415578" cy="4045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37"/>
              <a:endParaRPr lang="en-US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31"/>
            <p:cNvSpPr/>
            <p:nvPr/>
          </p:nvSpPr>
          <p:spPr bwMode="auto">
            <a:xfrm>
              <a:off x="3645206" y="1604869"/>
              <a:ext cx="375850" cy="3871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37"/>
              <a:endParaRPr lang="en-US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Freeform 72"/>
            <p:cNvSpPr>
              <a:spLocks noEditPoints="1"/>
            </p:cNvSpPr>
            <p:nvPr/>
          </p:nvSpPr>
          <p:spPr bwMode="auto">
            <a:xfrm>
              <a:off x="2823686" y="985044"/>
              <a:ext cx="1237098" cy="1239648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pic>
        <p:nvPicPr>
          <p:cNvPr id="45" name="Picture 3" descr="\\MAGNUM\Projects\Microsoft\Cloud Power FY12\Design\ICONS_PNG\User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</a:blip>
          <a:srcRect/>
          <a:stretch>
            <a:fillRect/>
          </a:stretch>
        </p:blipFill>
        <p:spPr bwMode="auto">
          <a:xfrm>
            <a:off x="7155290" y="5476723"/>
            <a:ext cx="734078" cy="733887"/>
          </a:xfrm>
          <a:prstGeom prst="rect">
            <a:avLst/>
          </a:prstGeom>
          <a:noFill/>
        </p:spPr>
      </p:pic>
      <p:pic>
        <p:nvPicPr>
          <p:cNvPr id="47" name="Picture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51792" y="3690635"/>
            <a:ext cx="643045" cy="559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Freeform 24"/>
          <p:cNvSpPr>
            <a:spLocks noChangeAspect="1" noEditPoints="1"/>
          </p:cNvSpPr>
          <p:nvPr/>
        </p:nvSpPr>
        <p:spPr bwMode="auto">
          <a:xfrm>
            <a:off x="10812171" y="5505494"/>
            <a:ext cx="582666" cy="579335"/>
          </a:xfrm>
          <a:custGeom>
            <a:avLst/>
            <a:gdLst>
              <a:gd name="T0" fmla="*/ 407 w 407"/>
              <a:gd name="T1" fmla="*/ 94 h 405"/>
              <a:gd name="T2" fmla="*/ 0 w 407"/>
              <a:gd name="T3" fmla="*/ 141 h 405"/>
              <a:gd name="T4" fmla="*/ 325 w 407"/>
              <a:gd name="T5" fmla="*/ 348 h 405"/>
              <a:gd name="T6" fmla="*/ 393 w 407"/>
              <a:gd name="T7" fmla="*/ 358 h 405"/>
              <a:gd name="T8" fmla="*/ 407 w 407"/>
              <a:gd name="T9" fmla="*/ 405 h 405"/>
              <a:gd name="T10" fmla="*/ 0 w 407"/>
              <a:gd name="T11" fmla="*/ 358 h 405"/>
              <a:gd name="T12" fmla="*/ 26 w 407"/>
              <a:gd name="T13" fmla="*/ 348 h 405"/>
              <a:gd name="T14" fmla="*/ 93 w 407"/>
              <a:gd name="T15" fmla="*/ 358 h 405"/>
              <a:gd name="T16" fmla="*/ 125 w 407"/>
              <a:gd name="T17" fmla="*/ 348 h 405"/>
              <a:gd name="T18" fmla="*/ 192 w 407"/>
              <a:gd name="T19" fmla="*/ 358 h 405"/>
              <a:gd name="T20" fmla="*/ 225 w 407"/>
              <a:gd name="T21" fmla="*/ 348 h 405"/>
              <a:gd name="T22" fmla="*/ 293 w 407"/>
              <a:gd name="T23" fmla="*/ 358 h 405"/>
              <a:gd name="T24" fmla="*/ 325 w 407"/>
              <a:gd name="T25" fmla="*/ 348 h 405"/>
              <a:gd name="T26" fmla="*/ 82 w 407"/>
              <a:gd name="T27" fmla="*/ 160 h 405"/>
              <a:gd name="T28" fmla="*/ 77 w 407"/>
              <a:gd name="T29" fmla="*/ 341 h 405"/>
              <a:gd name="T30" fmla="*/ 30 w 407"/>
              <a:gd name="T31" fmla="*/ 160 h 405"/>
              <a:gd name="T32" fmla="*/ 14 w 407"/>
              <a:gd name="T33" fmla="*/ 149 h 405"/>
              <a:gd name="T34" fmla="*/ 192 w 407"/>
              <a:gd name="T35" fmla="*/ 149 h 405"/>
              <a:gd name="T36" fmla="*/ 177 w 407"/>
              <a:gd name="T37" fmla="*/ 160 h 405"/>
              <a:gd name="T38" fmla="*/ 130 w 407"/>
              <a:gd name="T39" fmla="*/ 341 h 405"/>
              <a:gd name="T40" fmla="*/ 125 w 407"/>
              <a:gd name="T41" fmla="*/ 160 h 405"/>
              <a:gd name="T42" fmla="*/ 192 w 407"/>
              <a:gd name="T43" fmla="*/ 149 h 405"/>
              <a:gd name="T44" fmla="*/ 282 w 407"/>
              <a:gd name="T45" fmla="*/ 160 h 405"/>
              <a:gd name="T46" fmla="*/ 277 w 407"/>
              <a:gd name="T47" fmla="*/ 341 h 405"/>
              <a:gd name="T48" fmla="*/ 230 w 407"/>
              <a:gd name="T49" fmla="*/ 160 h 405"/>
              <a:gd name="T50" fmla="*/ 214 w 407"/>
              <a:gd name="T51" fmla="*/ 149 h 405"/>
              <a:gd name="T52" fmla="*/ 377 w 407"/>
              <a:gd name="T53" fmla="*/ 160 h 405"/>
              <a:gd name="T54" fmla="*/ 330 w 407"/>
              <a:gd name="T55" fmla="*/ 341 h 405"/>
              <a:gd name="T56" fmla="*/ 325 w 407"/>
              <a:gd name="T57" fmla="*/ 160 h 405"/>
              <a:gd name="T58" fmla="*/ 393 w 407"/>
              <a:gd name="T59" fmla="*/ 149 h 405"/>
              <a:gd name="T60" fmla="*/ 377 w 407"/>
              <a:gd name="T61" fmla="*/ 160 h 405"/>
              <a:gd name="T62" fmla="*/ 204 w 407"/>
              <a:gd name="T63" fmla="*/ 0 h 405"/>
              <a:gd name="T64" fmla="*/ 0 w 407"/>
              <a:gd name="T65" fmla="*/ 86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7" h="405">
                <a:moveTo>
                  <a:pt x="0" y="94"/>
                </a:moveTo>
                <a:cubicBezTo>
                  <a:pt x="407" y="94"/>
                  <a:pt x="407" y="94"/>
                  <a:pt x="407" y="94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94"/>
                  <a:pt x="0" y="94"/>
                  <a:pt x="0" y="94"/>
                </a:cubicBezTo>
                <a:close/>
                <a:moveTo>
                  <a:pt x="325" y="348"/>
                </a:moveTo>
                <a:cubicBezTo>
                  <a:pt x="382" y="348"/>
                  <a:pt x="382" y="348"/>
                  <a:pt x="382" y="348"/>
                </a:cubicBezTo>
                <a:cubicBezTo>
                  <a:pt x="389" y="348"/>
                  <a:pt x="392" y="353"/>
                  <a:pt x="393" y="358"/>
                </a:cubicBezTo>
                <a:cubicBezTo>
                  <a:pt x="407" y="358"/>
                  <a:pt x="407" y="358"/>
                  <a:pt x="407" y="358"/>
                </a:cubicBezTo>
                <a:cubicBezTo>
                  <a:pt x="407" y="405"/>
                  <a:pt x="407" y="405"/>
                  <a:pt x="407" y="405"/>
                </a:cubicBezTo>
                <a:cubicBezTo>
                  <a:pt x="0" y="405"/>
                  <a:pt x="0" y="405"/>
                  <a:pt x="0" y="405"/>
                </a:cubicBezTo>
                <a:cubicBezTo>
                  <a:pt x="0" y="358"/>
                  <a:pt x="0" y="358"/>
                  <a:pt x="0" y="358"/>
                </a:cubicBezTo>
                <a:cubicBezTo>
                  <a:pt x="14" y="358"/>
                  <a:pt x="14" y="358"/>
                  <a:pt x="14" y="358"/>
                </a:cubicBezTo>
                <a:cubicBezTo>
                  <a:pt x="15" y="353"/>
                  <a:pt x="19" y="348"/>
                  <a:pt x="26" y="348"/>
                </a:cubicBezTo>
                <a:cubicBezTo>
                  <a:pt x="82" y="348"/>
                  <a:pt x="82" y="348"/>
                  <a:pt x="82" y="348"/>
                </a:cubicBezTo>
                <a:cubicBezTo>
                  <a:pt x="89" y="348"/>
                  <a:pt x="93" y="353"/>
                  <a:pt x="93" y="358"/>
                </a:cubicBezTo>
                <a:cubicBezTo>
                  <a:pt x="114" y="358"/>
                  <a:pt x="114" y="358"/>
                  <a:pt x="114" y="358"/>
                </a:cubicBezTo>
                <a:cubicBezTo>
                  <a:pt x="114" y="353"/>
                  <a:pt x="118" y="348"/>
                  <a:pt x="125" y="348"/>
                </a:cubicBezTo>
                <a:cubicBezTo>
                  <a:pt x="181" y="348"/>
                  <a:pt x="181" y="348"/>
                  <a:pt x="181" y="348"/>
                </a:cubicBezTo>
                <a:cubicBezTo>
                  <a:pt x="188" y="348"/>
                  <a:pt x="192" y="353"/>
                  <a:pt x="192" y="358"/>
                </a:cubicBezTo>
                <a:cubicBezTo>
                  <a:pt x="214" y="358"/>
                  <a:pt x="214" y="358"/>
                  <a:pt x="214" y="358"/>
                </a:cubicBezTo>
                <a:cubicBezTo>
                  <a:pt x="215" y="353"/>
                  <a:pt x="218" y="348"/>
                  <a:pt x="225" y="348"/>
                </a:cubicBezTo>
                <a:cubicBezTo>
                  <a:pt x="282" y="348"/>
                  <a:pt x="282" y="348"/>
                  <a:pt x="282" y="348"/>
                </a:cubicBezTo>
                <a:cubicBezTo>
                  <a:pt x="289" y="348"/>
                  <a:pt x="293" y="353"/>
                  <a:pt x="293" y="358"/>
                </a:cubicBezTo>
                <a:cubicBezTo>
                  <a:pt x="314" y="358"/>
                  <a:pt x="314" y="358"/>
                  <a:pt x="314" y="358"/>
                </a:cubicBezTo>
                <a:cubicBezTo>
                  <a:pt x="315" y="353"/>
                  <a:pt x="318" y="348"/>
                  <a:pt x="325" y="348"/>
                </a:cubicBezTo>
                <a:close/>
                <a:moveTo>
                  <a:pt x="93" y="149"/>
                </a:moveTo>
                <a:cubicBezTo>
                  <a:pt x="93" y="154"/>
                  <a:pt x="90" y="160"/>
                  <a:pt x="82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77" y="341"/>
                  <a:pt x="77" y="341"/>
                  <a:pt x="77" y="341"/>
                </a:cubicBezTo>
                <a:cubicBezTo>
                  <a:pt x="30" y="341"/>
                  <a:pt x="30" y="341"/>
                  <a:pt x="30" y="341"/>
                </a:cubicBezTo>
                <a:cubicBezTo>
                  <a:pt x="30" y="160"/>
                  <a:pt x="30" y="160"/>
                  <a:pt x="30" y="160"/>
                </a:cubicBezTo>
                <a:cubicBezTo>
                  <a:pt x="26" y="160"/>
                  <a:pt x="26" y="160"/>
                  <a:pt x="26" y="160"/>
                </a:cubicBezTo>
                <a:cubicBezTo>
                  <a:pt x="18" y="160"/>
                  <a:pt x="14" y="154"/>
                  <a:pt x="14" y="149"/>
                </a:cubicBezTo>
                <a:cubicBezTo>
                  <a:pt x="93" y="149"/>
                  <a:pt x="93" y="149"/>
                  <a:pt x="93" y="149"/>
                </a:cubicBezTo>
                <a:close/>
                <a:moveTo>
                  <a:pt x="192" y="149"/>
                </a:moveTo>
                <a:cubicBezTo>
                  <a:pt x="193" y="154"/>
                  <a:pt x="189" y="160"/>
                  <a:pt x="181" y="160"/>
                </a:cubicBezTo>
                <a:cubicBezTo>
                  <a:pt x="177" y="160"/>
                  <a:pt x="177" y="160"/>
                  <a:pt x="177" y="160"/>
                </a:cubicBezTo>
                <a:cubicBezTo>
                  <a:pt x="177" y="341"/>
                  <a:pt x="177" y="341"/>
                  <a:pt x="177" y="341"/>
                </a:cubicBezTo>
                <a:cubicBezTo>
                  <a:pt x="130" y="341"/>
                  <a:pt x="130" y="341"/>
                  <a:pt x="130" y="341"/>
                </a:cubicBezTo>
                <a:cubicBezTo>
                  <a:pt x="130" y="160"/>
                  <a:pt x="130" y="160"/>
                  <a:pt x="130" y="160"/>
                </a:cubicBezTo>
                <a:cubicBezTo>
                  <a:pt x="125" y="160"/>
                  <a:pt x="125" y="160"/>
                  <a:pt x="125" y="160"/>
                </a:cubicBezTo>
                <a:cubicBezTo>
                  <a:pt x="117" y="160"/>
                  <a:pt x="114" y="154"/>
                  <a:pt x="114" y="149"/>
                </a:cubicBezTo>
                <a:cubicBezTo>
                  <a:pt x="192" y="149"/>
                  <a:pt x="192" y="149"/>
                  <a:pt x="192" y="149"/>
                </a:cubicBezTo>
                <a:close/>
                <a:moveTo>
                  <a:pt x="293" y="149"/>
                </a:moveTo>
                <a:cubicBezTo>
                  <a:pt x="293" y="154"/>
                  <a:pt x="289" y="160"/>
                  <a:pt x="282" y="160"/>
                </a:cubicBezTo>
                <a:cubicBezTo>
                  <a:pt x="277" y="160"/>
                  <a:pt x="277" y="160"/>
                  <a:pt x="277" y="160"/>
                </a:cubicBezTo>
                <a:cubicBezTo>
                  <a:pt x="277" y="341"/>
                  <a:pt x="277" y="341"/>
                  <a:pt x="277" y="341"/>
                </a:cubicBezTo>
                <a:cubicBezTo>
                  <a:pt x="230" y="341"/>
                  <a:pt x="230" y="341"/>
                  <a:pt x="230" y="341"/>
                </a:cubicBezTo>
                <a:cubicBezTo>
                  <a:pt x="230" y="160"/>
                  <a:pt x="230" y="160"/>
                  <a:pt x="230" y="160"/>
                </a:cubicBezTo>
                <a:cubicBezTo>
                  <a:pt x="225" y="160"/>
                  <a:pt x="225" y="160"/>
                  <a:pt x="225" y="160"/>
                </a:cubicBezTo>
                <a:cubicBezTo>
                  <a:pt x="218" y="160"/>
                  <a:pt x="214" y="154"/>
                  <a:pt x="214" y="149"/>
                </a:cubicBezTo>
                <a:cubicBezTo>
                  <a:pt x="293" y="149"/>
                  <a:pt x="293" y="149"/>
                  <a:pt x="293" y="149"/>
                </a:cubicBezTo>
                <a:close/>
                <a:moveTo>
                  <a:pt x="377" y="160"/>
                </a:moveTo>
                <a:cubicBezTo>
                  <a:pt x="377" y="341"/>
                  <a:pt x="377" y="341"/>
                  <a:pt x="377" y="341"/>
                </a:cubicBezTo>
                <a:cubicBezTo>
                  <a:pt x="330" y="341"/>
                  <a:pt x="330" y="341"/>
                  <a:pt x="330" y="341"/>
                </a:cubicBezTo>
                <a:cubicBezTo>
                  <a:pt x="330" y="160"/>
                  <a:pt x="330" y="160"/>
                  <a:pt x="330" y="160"/>
                </a:cubicBezTo>
                <a:cubicBezTo>
                  <a:pt x="325" y="160"/>
                  <a:pt x="325" y="160"/>
                  <a:pt x="325" y="160"/>
                </a:cubicBezTo>
                <a:cubicBezTo>
                  <a:pt x="318" y="160"/>
                  <a:pt x="314" y="154"/>
                  <a:pt x="314" y="149"/>
                </a:cubicBezTo>
                <a:cubicBezTo>
                  <a:pt x="393" y="149"/>
                  <a:pt x="393" y="149"/>
                  <a:pt x="393" y="149"/>
                </a:cubicBezTo>
                <a:cubicBezTo>
                  <a:pt x="393" y="154"/>
                  <a:pt x="389" y="160"/>
                  <a:pt x="382" y="160"/>
                </a:cubicBezTo>
                <a:cubicBezTo>
                  <a:pt x="377" y="160"/>
                  <a:pt x="377" y="160"/>
                  <a:pt x="377" y="160"/>
                </a:cubicBezTo>
                <a:close/>
                <a:moveTo>
                  <a:pt x="0" y="86"/>
                </a:moveTo>
                <a:cubicBezTo>
                  <a:pt x="204" y="0"/>
                  <a:pt x="204" y="0"/>
                  <a:pt x="204" y="0"/>
                </a:cubicBezTo>
                <a:cubicBezTo>
                  <a:pt x="407" y="86"/>
                  <a:pt x="407" y="86"/>
                  <a:pt x="407" y="86"/>
                </a:cubicBezTo>
                <a:cubicBezTo>
                  <a:pt x="0" y="86"/>
                  <a:pt x="0" y="86"/>
                  <a:pt x="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9" name="Group 62"/>
          <p:cNvGrpSpPr/>
          <p:nvPr/>
        </p:nvGrpSpPr>
        <p:grpSpPr bwMode="black">
          <a:xfrm>
            <a:off x="7176319" y="3719404"/>
            <a:ext cx="622714" cy="530144"/>
            <a:chOff x="2462213" y="1598613"/>
            <a:chExt cx="4222750" cy="3667125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black">
            <a:xfrm>
              <a:off x="5564188" y="3346451"/>
              <a:ext cx="1158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1" name="Rectangle 7"/>
            <p:cNvSpPr>
              <a:spLocks noChangeArrowheads="1"/>
            </p:cNvSpPr>
            <p:nvPr/>
          </p:nvSpPr>
          <p:spPr bwMode="black">
            <a:xfrm>
              <a:off x="5795963" y="3346451"/>
              <a:ext cx="112713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2" name="Rectangle 8"/>
            <p:cNvSpPr>
              <a:spLocks noChangeArrowheads="1"/>
            </p:cNvSpPr>
            <p:nvPr/>
          </p:nvSpPr>
          <p:spPr bwMode="black">
            <a:xfrm>
              <a:off x="3092451" y="3346451"/>
              <a:ext cx="1158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3" name="Rectangle 9"/>
            <p:cNvSpPr>
              <a:spLocks noChangeArrowheads="1"/>
            </p:cNvSpPr>
            <p:nvPr/>
          </p:nvSpPr>
          <p:spPr bwMode="black">
            <a:xfrm>
              <a:off x="3324226" y="3346451"/>
              <a:ext cx="11747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black">
            <a:xfrm>
              <a:off x="3902076" y="2506663"/>
              <a:ext cx="101600" cy="123825"/>
            </a:xfrm>
            <a:custGeom>
              <a:avLst/>
              <a:gdLst>
                <a:gd name="T0" fmla="*/ 36 w 64"/>
                <a:gd name="T1" fmla="*/ 78 h 78"/>
                <a:gd name="T2" fmla="*/ 64 w 64"/>
                <a:gd name="T3" fmla="*/ 64 h 78"/>
                <a:gd name="T4" fmla="*/ 26 w 64"/>
                <a:gd name="T5" fmla="*/ 0 h 78"/>
                <a:gd name="T6" fmla="*/ 0 w 64"/>
                <a:gd name="T7" fmla="*/ 17 h 78"/>
                <a:gd name="T8" fmla="*/ 36 w 64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8">
                  <a:moveTo>
                    <a:pt x="36" y="78"/>
                  </a:moveTo>
                  <a:lnTo>
                    <a:pt x="64" y="64"/>
                  </a:lnTo>
                  <a:lnTo>
                    <a:pt x="26" y="0"/>
                  </a:lnTo>
                  <a:lnTo>
                    <a:pt x="0" y="17"/>
                  </a:lnTo>
                  <a:lnTo>
                    <a:pt x="36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black">
            <a:xfrm>
              <a:off x="4017963" y="2709863"/>
              <a:ext cx="98425" cy="123825"/>
            </a:xfrm>
            <a:custGeom>
              <a:avLst/>
              <a:gdLst>
                <a:gd name="T0" fmla="*/ 36 w 62"/>
                <a:gd name="T1" fmla="*/ 78 h 78"/>
                <a:gd name="T2" fmla="*/ 62 w 62"/>
                <a:gd name="T3" fmla="*/ 61 h 78"/>
                <a:gd name="T4" fmla="*/ 26 w 62"/>
                <a:gd name="T5" fmla="*/ 0 h 78"/>
                <a:gd name="T6" fmla="*/ 0 w 62"/>
                <a:gd name="T7" fmla="*/ 14 h 78"/>
                <a:gd name="T8" fmla="*/ 36 w 62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8">
                  <a:moveTo>
                    <a:pt x="36" y="78"/>
                  </a:moveTo>
                  <a:lnTo>
                    <a:pt x="62" y="61"/>
                  </a:lnTo>
                  <a:lnTo>
                    <a:pt x="26" y="0"/>
                  </a:lnTo>
                  <a:lnTo>
                    <a:pt x="0" y="14"/>
                  </a:lnTo>
                  <a:lnTo>
                    <a:pt x="36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black">
            <a:xfrm>
              <a:off x="4873626" y="2709863"/>
              <a:ext cx="98425" cy="123825"/>
            </a:xfrm>
            <a:custGeom>
              <a:avLst/>
              <a:gdLst>
                <a:gd name="T0" fmla="*/ 26 w 62"/>
                <a:gd name="T1" fmla="*/ 78 h 78"/>
                <a:gd name="T2" fmla="*/ 62 w 62"/>
                <a:gd name="T3" fmla="*/ 14 h 78"/>
                <a:gd name="T4" fmla="*/ 36 w 62"/>
                <a:gd name="T5" fmla="*/ 0 h 78"/>
                <a:gd name="T6" fmla="*/ 0 w 62"/>
                <a:gd name="T7" fmla="*/ 61 h 78"/>
                <a:gd name="T8" fmla="*/ 26 w 62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8">
                  <a:moveTo>
                    <a:pt x="26" y="78"/>
                  </a:moveTo>
                  <a:lnTo>
                    <a:pt x="62" y="14"/>
                  </a:lnTo>
                  <a:lnTo>
                    <a:pt x="36" y="0"/>
                  </a:lnTo>
                  <a:lnTo>
                    <a:pt x="0" y="61"/>
                  </a:lnTo>
                  <a:lnTo>
                    <a:pt x="26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black">
            <a:xfrm>
              <a:off x="4989513" y="2506663"/>
              <a:ext cx="98425" cy="123825"/>
            </a:xfrm>
            <a:custGeom>
              <a:avLst/>
              <a:gdLst>
                <a:gd name="T0" fmla="*/ 26 w 62"/>
                <a:gd name="T1" fmla="*/ 78 h 78"/>
                <a:gd name="T2" fmla="*/ 62 w 62"/>
                <a:gd name="T3" fmla="*/ 17 h 78"/>
                <a:gd name="T4" fmla="*/ 36 w 62"/>
                <a:gd name="T5" fmla="*/ 0 h 78"/>
                <a:gd name="T6" fmla="*/ 0 w 62"/>
                <a:gd name="T7" fmla="*/ 64 h 78"/>
                <a:gd name="T8" fmla="*/ 26 w 62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8">
                  <a:moveTo>
                    <a:pt x="26" y="78"/>
                  </a:moveTo>
                  <a:lnTo>
                    <a:pt x="62" y="17"/>
                  </a:lnTo>
                  <a:lnTo>
                    <a:pt x="36" y="0"/>
                  </a:lnTo>
                  <a:lnTo>
                    <a:pt x="0" y="64"/>
                  </a:lnTo>
                  <a:lnTo>
                    <a:pt x="26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black">
            <a:xfrm>
              <a:off x="4017963" y="3990976"/>
              <a:ext cx="98425" cy="123825"/>
            </a:xfrm>
            <a:custGeom>
              <a:avLst/>
              <a:gdLst>
                <a:gd name="T0" fmla="*/ 0 w 62"/>
                <a:gd name="T1" fmla="*/ 64 h 78"/>
                <a:gd name="T2" fmla="*/ 26 w 62"/>
                <a:gd name="T3" fmla="*/ 78 h 78"/>
                <a:gd name="T4" fmla="*/ 62 w 62"/>
                <a:gd name="T5" fmla="*/ 14 h 78"/>
                <a:gd name="T6" fmla="*/ 36 w 62"/>
                <a:gd name="T7" fmla="*/ 0 h 78"/>
                <a:gd name="T8" fmla="*/ 0 w 62"/>
                <a:gd name="T9" fmla="*/ 6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8">
                  <a:moveTo>
                    <a:pt x="0" y="64"/>
                  </a:moveTo>
                  <a:lnTo>
                    <a:pt x="26" y="78"/>
                  </a:lnTo>
                  <a:lnTo>
                    <a:pt x="62" y="14"/>
                  </a:lnTo>
                  <a:lnTo>
                    <a:pt x="36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9" name="Freeform 15"/>
            <p:cNvSpPr>
              <a:spLocks/>
            </p:cNvSpPr>
            <p:nvPr/>
          </p:nvSpPr>
          <p:spPr bwMode="black">
            <a:xfrm>
              <a:off x="3902076" y="4189413"/>
              <a:ext cx="101600" cy="128588"/>
            </a:xfrm>
            <a:custGeom>
              <a:avLst/>
              <a:gdLst>
                <a:gd name="T0" fmla="*/ 0 w 64"/>
                <a:gd name="T1" fmla="*/ 64 h 81"/>
                <a:gd name="T2" fmla="*/ 26 w 64"/>
                <a:gd name="T3" fmla="*/ 81 h 81"/>
                <a:gd name="T4" fmla="*/ 64 w 64"/>
                <a:gd name="T5" fmla="*/ 17 h 81"/>
                <a:gd name="T6" fmla="*/ 36 w 64"/>
                <a:gd name="T7" fmla="*/ 0 h 81"/>
                <a:gd name="T8" fmla="*/ 0 w 64"/>
                <a:gd name="T9" fmla="*/ 6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81">
                  <a:moveTo>
                    <a:pt x="0" y="64"/>
                  </a:moveTo>
                  <a:lnTo>
                    <a:pt x="26" y="81"/>
                  </a:lnTo>
                  <a:lnTo>
                    <a:pt x="64" y="17"/>
                  </a:lnTo>
                  <a:lnTo>
                    <a:pt x="36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60" name="Freeform 16"/>
            <p:cNvSpPr>
              <a:spLocks/>
            </p:cNvSpPr>
            <p:nvPr/>
          </p:nvSpPr>
          <p:spPr bwMode="black">
            <a:xfrm>
              <a:off x="4989513" y="4189413"/>
              <a:ext cx="98425" cy="128588"/>
            </a:xfrm>
            <a:custGeom>
              <a:avLst/>
              <a:gdLst>
                <a:gd name="T0" fmla="*/ 26 w 62"/>
                <a:gd name="T1" fmla="*/ 0 h 81"/>
                <a:gd name="T2" fmla="*/ 0 w 62"/>
                <a:gd name="T3" fmla="*/ 17 h 81"/>
                <a:gd name="T4" fmla="*/ 36 w 62"/>
                <a:gd name="T5" fmla="*/ 81 h 81"/>
                <a:gd name="T6" fmla="*/ 62 w 62"/>
                <a:gd name="T7" fmla="*/ 64 h 81"/>
                <a:gd name="T8" fmla="*/ 26 w 62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1">
                  <a:moveTo>
                    <a:pt x="26" y="0"/>
                  </a:moveTo>
                  <a:lnTo>
                    <a:pt x="0" y="17"/>
                  </a:lnTo>
                  <a:lnTo>
                    <a:pt x="36" y="81"/>
                  </a:lnTo>
                  <a:lnTo>
                    <a:pt x="62" y="6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61" name="Freeform 17"/>
            <p:cNvSpPr>
              <a:spLocks/>
            </p:cNvSpPr>
            <p:nvPr/>
          </p:nvSpPr>
          <p:spPr bwMode="black">
            <a:xfrm>
              <a:off x="4873626" y="3990976"/>
              <a:ext cx="98425" cy="123825"/>
            </a:xfrm>
            <a:custGeom>
              <a:avLst/>
              <a:gdLst>
                <a:gd name="T0" fmla="*/ 0 w 62"/>
                <a:gd name="T1" fmla="*/ 14 h 78"/>
                <a:gd name="T2" fmla="*/ 36 w 62"/>
                <a:gd name="T3" fmla="*/ 78 h 78"/>
                <a:gd name="T4" fmla="*/ 62 w 62"/>
                <a:gd name="T5" fmla="*/ 64 h 78"/>
                <a:gd name="T6" fmla="*/ 26 w 62"/>
                <a:gd name="T7" fmla="*/ 0 h 78"/>
                <a:gd name="T8" fmla="*/ 0 w 62"/>
                <a:gd name="T9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8">
                  <a:moveTo>
                    <a:pt x="0" y="14"/>
                  </a:moveTo>
                  <a:lnTo>
                    <a:pt x="36" y="78"/>
                  </a:lnTo>
                  <a:lnTo>
                    <a:pt x="62" y="64"/>
                  </a:lnTo>
                  <a:lnTo>
                    <a:pt x="26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62" name="Freeform 18"/>
            <p:cNvSpPr>
              <a:spLocks/>
            </p:cNvSpPr>
            <p:nvPr/>
          </p:nvSpPr>
          <p:spPr bwMode="black">
            <a:xfrm>
              <a:off x="3579813" y="2892426"/>
              <a:ext cx="1833563" cy="1068388"/>
            </a:xfrm>
            <a:custGeom>
              <a:avLst/>
              <a:gdLst>
                <a:gd name="T0" fmla="*/ 415 w 489"/>
                <a:gd name="T1" fmla="*/ 222 h 285"/>
                <a:gd name="T2" fmla="*/ 489 w 489"/>
                <a:gd name="T3" fmla="*/ 148 h 285"/>
                <a:gd name="T4" fmla="*/ 415 w 489"/>
                <a:gd name="T5" fmla="*/ 74 h 285"/>
                <a:gd name="T6" fmla="*/ 404 w 489"/>
                <a:gd name="T7" fmla="*/ 75 h 285"/>
                <a:gd name="T8" fmla="*/ 295 w 489"/>
                <a:gd name="T9" fmla="*/ 0 h 285"/>
                <a:gd name="T10" fmla="*/ 213 w 489"/>
                <a:gd name="T11" fmla="*/ 34 h 285"/>
                <a:gd name="T12" fmla="*/ 162 w 489"/>
                <a:gd name="T13" fmla="*/ 18 h 285"/>
                <a:gd name="T14" fmla="*/ 71 w 489"/>
                <a:gd name="T15" fmla="*/ 97 h 285"/>
                <a:gd name="T16" fmla="*/ 56 w 489"/>
                <a:gd name="T17" fmla="*/ 95 h 285"/>
                <a:gd name="T18" fmla="*/ 0 w 489"/>
                <a:gd name="T19" fmla="*/ 151 h 285"/>
                <a:gd name="T20" fmla="*/ 56 w 489"/>
                <a:gd name="T21" fmla="*/ 208 h 285"/>
                <a:gd name="T22" fmla="*/ 78 w 489"/>
                <a:gd name="T23" fmla="*/ 203 h 285"/>
                <a:gd name="T24" fmla="*/ 141 w 489"/>
                <a:gd name="T25" fmla="*/ 257 h 285"/>
                <a:gd name="T26" fmla="*/ 178 w 489"/>
                <a:gd name="T27" fmla="*/ 244 h 285"/>
                <a:gd name="T28" fmla="*/ 241 w 489"/>
                <a:gd name="T29" fmla="*/ 285 h 285"/>
                <a:gd name="T30" fmla="*/ 297 w 489"/>
                <a:gd name="T31" fmla="*/ 255 h 285"/>
                <a:gd name="T32" fmla="*/ 332 w 489"/>
                <a:gd name="T33" fmla="*/ 267 h 285"/>
                <a:gd name="T34" fmla="*/ 390 w 489"/>
                <a:gd name="T35" fmla="*/ 217 h 285"/>
                <a:gd name="T36" fmla="*/ 415 w 489"/>
                <a:gd name="T37" fmla="*/ 22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9" h="285">
                  <a:moveTo>
                    <a:pt x="415" y="222"/>
                  </a:moveTo>
                  <a:cubicBezTo>
                    <a:pt x="456" y="222"/>
                    <a:pt x="489" y="189"/>
                    <a:pt x="489" y="148"/>
                  </a:cubicBezTo>
                  <a:cubicBezTo>
                    <a:pt x="489" y="107"/>
                    <a:pt x="456" y="74"/>
                    <a:pt x="415" y="74"/>
                  </a:cubicBezTo>
                  <a:cubicBezTo>
                    <a:pt x="411" y="74"/>
                    <a:pt x="407" y="74"/>
                    <a:pt x="404" y="75"/>
                  </a:cubicBezTo>
                  <a:cubicBezTo>
                    <a:pt x="387" y="31"/>
                    <a:pt x="345" y="0"/>
                    <a:pt x="295" y="0"/>
                  </a:cubicBezTo>
                  <a:cubicBezTo>
                    <a:pt x="263" y="0"/>
                    <a:pt x="234" y="13"/>
                    <a:pt x="213" y="34"/>
                  </a:cubicBezTo>
                  <a:cubicBezTo>
                    <a:pt x="199" y="24"/>
                    <a:pt x="181" y="18"/>
                    <a:pt x="162" y="18"/>
                  </a:cubicBezTo>
                  <a:cubicBezTo>
                    <a:pt x="115" y="18"/>
                    <a:pt x="77" y="52"/>
                    <a:pt x="71" y="97"/>
                  </a:cubicBezTo>
                  <a:cubicBezTo>
                    <a:pt x="66" y="96"/>
                    <a:pt x="61" y="95"/>
                    <a:pt x="56" y="95"/>
                  </a:cubicBezTo>
                  <a:cubicBezTo>
                    <a:pt x="25" y="95"/>
                    <a:pt x="0" y="120"/>
                    <a:pt x="0" y="151"/>
                  </a:cubicBezTo>
                  <a:cubicBezTo>
                    <a:pt x="0" y="182"/>
                    <a:pt x="25" y="208"/>
                    <a:pt x="56" y="208"/>
                  </a:cubicBezTo>
                  <a:cubicBezTo>
                    <a:pt x="64" y="208"/>
                    <a:pt x="71" y="206"/>
                    <a:pt x="78" y="203"/>
                  </a:cubicBezTo>
                  <a:cubicBezTo>
                    <a:pt x="83" y="234"/>
                    <a:pt x="109" y="257"/>
                    <a:pt x="141" y="257"/>
                  </a:cubicBezTo>
                  <a:cubicBezTo>
                    <a:pt x="155" y="257"/>
                    <a:pt x="168" y="252"/>
                    <a:pt x="178" y="244"/>
                  </a:cubicBezTo>
                  <a:cubicBezTo>
                    <a:pt x="189" y="268"/>
                    <a:pt x="213" y="285"/>
                    <a:pt x="241" y="285"/>
                  </a:cubicBezTo>
                  <a:cubicBezTo>
                    <a:pt x="264" y="285"/>
                    <a:pt x="285" y="273"/>
                    <a:pt x="297" y="255"/>
                  </a:cubicBezTo>
                  <a:cubicBezTo>
                    <a:pt x="307" y="263"/>
                    <a:pt x="319" y="267"/>
                    <a:pt x="332" y="267"/>
                  </a:cubicBezTo>
                  <a:cubicBezTo>
                    <a:pt x="361" y="267"/>
                    <a:pt x="386" y="246"/>
                    <a:pt x="390" y="217"/>
                  </a:cubicBezTo>
                  <a:cubicBezTo>
                    <a:pt x="397" y="220"/>
                    <a:pt x="406" y="222"/>
                    <a:pt x="415" y="2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63" name="Freeform 19"/>
            <p:cNvSpPr>
              <a:spLocks noEditPoints="1"/>
            </p:cNvSpPr>
            <p:nvPr/>
          </p:nvSpPr>
          <p:spPr bwMode="black">
            <a:xfrm>
              <a:off x="3321051" y="1598613"/>
              <a:ext cx="750888" cy="522288"/>
            </a:xfrm>
            <a:custGeom>
              <a:avLst/>
              <a:gdLst>
                <a:gd name="T0" fmla="*/ 174 w 200"/>
                <a:gd name="T1" fmla="*/ 0 h 139"/>
                <a:gd name="T2" fmla="*/ 26 w 200"/>
                <a:gd name="T3" fmla="*/ 0 h 139"/>
                <a:gd name="T4" fmla="*/ 0 w 200"/>
                <a:gd name="T5" fmla="*/ 27 h 139"/>
                <a:gd name="T6" fmla="*/ 0 w 200"/>
                <a:gd name="T7" fmla="*/ 113 h 139"/>
                <a:gd name="T8" fmla="*/ 26 w 200"/>
                <a:gd name="T9" fmla="*/ 139 h 139"/>
                <a:gd name="T10" fmla="*/ 174 w 200"/>
                <a:gd name="T11" fmla="*/ 139 h 139"/>
                <a:gd name="T12" fmla="*/ 200 w 200"/>
                <a:gd name="T13" fmla="*/ 113 h 139"/>
                <a:gd name="T14" fmla="*/ 200 w 200"/>
                <a:gd name="T15" fmla="*/ 27 h 139"/>
                <a:gd name="T16" fmla="*/ 174 w 200"/>
                <a:gd name="T17" fmla="*/ 0 h 139"/>
                <a:gd name="T18" fmla="*/ 185 w 200"/>
                <a:gd name="T19" fmla="*/ 113 h 139"/>
                <a:gd name="T20" fmla="*/ 174 w 200"/>
                <a:gd name="T21" fmla="*/ 124 h 139"/>
                <a:gd name="T22" fmla="*/ 26 w 200"/>
                <a:gd name="T23" fmla="*/ 124 h 139"/>
                <a:gd name="T24" fmla="*/ 15 w 200"/>
                <a:gd name="T25" fmla="*/ 113 h 139"/>
                <a:gd name="T26" fmla="*/ 15 w 200"/>
                <a:gd name="T27" fmla="*/ 27 h 139"/>
                <a:gd name="T28" fmla="*/ 26 w 200"/>
                <a:gd name="T29" fmla="*/ 16 h 139"/>
                <a:gd name="T30" fmla="*/ 174 w 200"/>
                <a:gd name="T31" fmla="*/ 16 h 139"/>
                <a:gd name="T32" fmla="*/ 185 w 200"/>
                <a:gd name="T33" fmla="*/ 27 h 139"/>
                <a:gd name="T34" fmla="*/ 185 w 200"/>
                <a:gd name="T35" fmla="*/ 11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39">
                  <a:moveTo>
                    <a:pt x="17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7"/>
                    <a:pt x="12" y="139"/>
                    <a:pt x="26" y="139"/>
                  </a:cubicBezTo>
                  <a:cubicBezTo>
                    <a:pt x="174" y="139"/>
                    <a:pt x="174" y="139"/>
                    <a:pt x="174" y="139"/>
                  </a:cubicBezTo>
                  <a:cubicBezTo>
                    <a:pt x="188" y="139"/>
                    <a:pt x="200" y="127"/>
                    <a:pt x="200" y="113"/>
                  </a:cubicBezTo>
                  <a:cubicBezTo>
                    <a:pt x="200" y="27"/>
                    <a:pt x="200" y="27"/>
                    <a:pt x="200" y="27"/>
                  </a:cubicBezTo>
                  <a:cubicBezTo>
                    <a:pt x="200" y="12"/>
                    <a:pt x="188" y="0"/>
                    <a:pt x="174" y="0"/>
                  </a:cubicBezTo>
                  <a:moveTo>
                    <a:pt x="185" y="113"/>
                  </a:moveTo>
                  <a:cubicBezTo>
                    <a:pt x="185" y="119"/>
                    <a:pt x="180" y="124"/>
                    <a:pt x="174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0" y="124"/>
                    <a:pt x="15" y="119"/>
                    <a:pt x="15" y="113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1"/>
                    <a:pt x="20" y="16"/>
                    <a:pt x="26" y="16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80" y="16"/>
                    <a:pt x="185" y="21"/>
                    <a:pt x="185" y="27"/>
                  </a:cubicBezTo>
                  <a:lnTo>
                    <a:pt x="185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64" name="Freeform 20"/>
            <p:cNvSpPr>
              <a:spLocks/>
            </p:cNvSpPr>
            <p:nvPr/>
          </p:nvSpPr>
          <p:spPr bwMode="black">
            <a:xfrm>
              <a:off x="3178176" y="2154238"/>
              <a:ext cx="1035050" cy="239713"/>
            </a:xfrm>
            <a:custGeom>
              <a:avLst/>
              <a:gdLst>
                <a:gd name="T0" fmla="*/ 7 w 276"/>
                <a:gd name="T1" fmla="*/ 64 h 64"/>
                <a:gd name="T2" fmla="*/ 269 w 276"/>
                <a:gd name="T3" fmla="*/ 64 h 64"/>
                <a:gd name="T4" fmla="*/ 276 w 276"/>
                <a:gd name="T5" fmla="*/ 57 h 64"/>
                <a:gd name="T6" fmla="*/ 276 w 276"/>
                <a:gd name="T7" fmla="*/ 54 h 64"/>
                <a:gd name="T8" fmla="*/ 272 w 276"/>
                <a:gd name="T9" fmla="*/ 42 h 64"/>
                <a:gd name="T10" fmla="*/ 240 w 276"/>
                <a:gd name="T11" fmla="*/ 5 h 64"/>
                <a:gd name="T12" fmla="*/ 229 w 276"/>
                <a:gd name="T13" fmla="*/ 0 h 64"/>
                <a:gd name="T14" fmla="*/ 47 w 276"/>
                <a:gd name="T15" fmla="*/ 0 h 64"/>
                <a:gd name="T16" fmla="*/ 36 w 276"/>
                <a:gd name="T17" fmla="*/ 5 h 64"/>
                <a:gd name="T18" fmla="*/ 4 w 276"/>
                <a:gd name="T19" fmla="*/ 42 h 64"/>
                <a:gd name="T20" fmla="*/ 0 w 276"/>
                <a:gd name="T21" fmla="*/ 54 h 64"/>
                <a:gd name="T22" fmla="*/ 0 w 276"/>
                <a:gd name="T23" fmla="*/ 57 h 64"/>
                <a:gd name="T24" fmla="*/ 7 w 276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64">
                  <a:moveTo>
                    <a:pt x="7" y="64"/>
                  </a:moveTo>
                  <a:cubicBezTo>
                    <a:pt x="269" y="64"/>
                    <a:pt x="269" y="64"/>
                    <a:pt x="269" y="64"/>
                  </a:cubicBezTo>
                  <a:cubicBezTo>
                    <a:pt x="273" y="64"/>
                    <a:pt x="276" y="61"/>
                    <a:pt x="276" y="57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6" y="50"/>
                    <a:pt x="274" y="45"/>
                    <a:pt x="272" y="42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38" y="2"/>
                    <a:pt x="233" y="0"/>
                    <a:pt x="2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3" y="0"/>
                    <a:pt x="38" y="2"/>
                    <a:pt x="36" y="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2" y="45"/>
                    <a:pt x="0" y="50"/>
                    <a:pt x="0" y="5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65" name="Freeform 21"/>
            <p:cNvSpPr>
              <a:spLocks noEditPoints="1"/>
            </p:cNvSpPr>
            <p:nvPr/>
          </p:nvSpPr>
          <p:spPr bwMode="black">
            <a:xfrm>
              <a:off x="4730751" y="1639888"/>
              <a:ext cx="781050" cy="608013"/>
            </a:xfrm>
            <a:custGeom>
              <a:avLst/>
              <a:gdLst>
                <a:gd name="T0" fmla="*/ 177 w 208"/>
                <a:gd name="T1" fmla="*/ 0 h 162"/>
                <a:gd name="T2" fmla="*/ 31 w 208"/>
                <a:gd name="T3" fmla="*/ 0 h 162"/>
                <a:gd name="T4" fmla="*/ 0 w 208"/>
                <a:gd name="T5" fmla="*/ 31 h 162"/>
                <a:gd name="T6" fmla="*/ 0 w 208"/>
                <a:gd name="T7" fmla="*/ 131 h 162"/>
                <a:gd name="T8" fmla="*/ 31 w 208"/>
                <a:gd name="T9" fmla="*/ 162 h 162"/>
                <a:gd name="T10" fmla="*/ 177 w 208"/>
                <a:gd name="T11" fmla="*/ 162 h 162"/>
                <a:gd name="T12" fmla="*/ 208 w 208"/>
                <a:gd name="T13" fmla="*/ 131 h 162"/>
                <a:gd name="T14" fmla="*/ 208 w 208"/>
                <a:gd name="T15" fmla="*/ 31 h 162"/>
                <a:gd name="T16" fmla="*/ 177 w 208"/>
                <a:gd name="T17" fmla="*/ 0 h 162"/>
                <a:gd name="T18" fmla="*/ 190 w 208"/>
                <a:gd name="T19" fmla="*/ 131 h 162"/>
                <a:gd name="T20" fmla="*/ 177 w 208"/>
                <a:gd name="T21" fmla="*/ 144 h 162"/>
                <a:gd name="T22" fmla="*/ 31 w 208"/>
                <a:gd name="T23" fmla="*/ 144 h 162"/>
                <a:gd name="T24" fmla="*/ 18 w 208"/>
                <a:gd name="T25" fmla="*/ 131 h 162"/>
                <a:gd name="T26" fmla="*/ 18 w 208"/>
                <a:gd name="T27" fmla="*/ 31 h 162"/>
                <a:gd name="T28" fmla="*/ 31 w 208"/>
                <a:gd name="T29" fmla="*/ 18 h 162"/>
                <a:gd name="T30" fmla="*/ 177 w 208"/>
                <a:gd name="T31" fmla="*/ 18 h 162"/>
                <a:gd name="T32" fmla="*/ 190 w 208"/>
                <a:gd name="T33" fmla="*/ 31 h 162"/>
                <a:gd name="T34" fmla="*/ 190 w 208"/>
                <a:gd name="T35" fmla="*/ 1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162">
                  <a:moveTo>
                    <a:pt x="177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8"/>
                    <a:pt x="14" y="162"/>
                    <a:pt x="31" y="162"/>
                  </a:cubicBezTo>
                  <a:cubicBezTo>
                    <a:pt x="177" y="162"/>
                    <a:pt x="177" y="162"/>
                    <a:pt x="177" y="162"/>
                  </a:cubicBezTo>
                  <a:cubicBezTo>
                    <a:pt x="194" y="162"/>
                    <a:pt x="208" y="148"/>
                    <a:pt x="208" y="131"/>
                  </a:cubicBezTo>
                  <a:cubicBezTo>
                    <a:pt x="208" y="31"/>
                    <a:pt x="208" y="31"/>
                    <a:pt x="208" y="31"/>
                  </a:cubicBezTo>
                  <a:cubicBezTo>
                    <a:pt x="208" y="14"/>
                    <a:pt x="194" y="0"/>
                    <a:pt x="177" y="0"/>
                  </a:cubicBezTo>
                  <a:moveTo>
                    <a:pt x="190" y="131"/>
                  </a:moveTo>
                  <a:cubicBezTo>
                    <a:pt x="190" y="138"/>
                    <a:pt x="184" y="144"/>
                    <a:pt x="177" y="144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24" y="144"/>
                    <a:pt x="18" y="138"/>
                    <a:pt x="18" y="1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4"/>
                    <a:pt x="24" y="18"/>
                    <a:pt x="31" y="18"/>
                  </a:cubicBezTo>
                  <a:cubicBezTo>
                    <a:pt x="177" y="18"/>
                    <a:pt x="177" y="18"/>
                    <a:pt x="177" y="18"/>
                  </a:cubicBezTo>
                  <a:cubicBezTo>
                    <a:pt x="184" y="18"/>
                    <a:pt x="190" y="24"/>
                    <a:pt x="190" y="31"/>
                  </a:cubicBezTo>
                  <a:lnTo>
                    <a:pt x="190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66" name="Freeform 22"/>
            <p:cNvSpPr>
              <a:spLocks/>
            </p:cNvSpPr>
            <p:nvPr/>
          </p:nvSpPr>
          <p:spPr bwMode="black">
            <a:xfrm>
              <a:off x="4911726" y="2289176"/>
              <a:ext cx="419100" cy="104775"/>
            </a:xfrm>
            <a:custGeom>
              <a:avLst/>
              <a:gdLst>
                <a:gd name="T0" fmla="*/ 112 w 112"/>
                <a:gd name="T1" fmla="*/ 25 h 28"/>
                <a:gd name="T2" fmla="*/ 112 w 112"/>
                <a:gd name="T3" fmla="*/ 23 h 28"/>
                <a:gd name="T4" fmla="*/ 110 w 112"/>
                <a:gd name="T5" fmla="*/ 18 h 28"/>
                <a:gd name="T6" fmla="*/ 96 w 112"/>
                <a:gd name="T7" fmla="*/ 2 h 28"/>
                <a:gd name="T8" fmla="*/ 91 w 112"/>
                <a:gd name="T9" fmla="*/ 0 h 28"/>
                <a:gd name="T10" fmla="*/ 21 w 112"/>
                <a:gd name="T11" fmla="*/ 0 h 28"/>
                <a:gd name="T12" fmla="*/ 16 w 112"/>
                <a:gd name="T13" fmla="*/ 2 h 28"/>
                <a:gd name="T14" fmla="*/ 2 w 112"/>
                <a:gd name="T15" fmla="*/ 18 h 28"/>
                <a:gd name="T16" fmla="*/ 0 w 112"/>
                <a:gd name="T17" fmla="*/ 23 h 28"/>
                <a:gd name="T18" fmla="*/ 0 w 112"/>
                <a:gd name="T19" fmla="*/ 25 h 28"/>
                <a:gd name="T20" fmla="*/ 3 w 112"/>
                <a:gd name="T21" fmla="*/ 28 h 28"/>
                <a:gd name="T22" fmla="*/ 109 w 112"/>
                <a:gd name="T23" fmla="*/ 28 h 28"/>
                <a:gd name="T24" fmla="*/ 112 w 112"/>
                <a:gd name="T25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8">
                  <a:moveTo>
                    <a:pt x="112" y="25"/>
                  </a:moveTo>
                  <a:cubicBezTo>
                    <a:pt x="112" y="23"/>
                    <a:pt x="112" y="23"/>
                    <a:pt x="112" y="23"/>
                  </a:cubicBezTo>
                  <a:cubicBezTo>
                    <a:pt x="112" y="22"/>
                    <a:pt x="111" y="20"/>
                    <a:pt x="110" y="18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5" y="1"/>
                    <a:pt x="93" y="0"/>
                    <a:pt x="9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7" y="1"/>
                    <a:pt x="16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20"/>
                    <a:pt x="0" y="22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8"/>
                    <a:pt x="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1" y="28"/>
                    <a:pt x="112" y="26"/>
                    <a:pt x="11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67" name="Freeform 23"/>
            <p:cNvSpPr>
              <a:spLocks noEditPoints="1"/>
            </p:cNvSpPr>
            <p:nvPr/>
          </p:nvSpPr>
          <p:spPr bwMode="black">
            <a:xfrm>
              <a:off x="5586413" y="1639888"/>
              <a:ext cx="385763" cy="754063"/>
            </a:xfrm>
            <a:custGeom>
              <a:avLst/>
              <a:gdLst>
                <a:gd name="T0" fmla="*/ 89 w 103"/>
                <a:gd name="T1" fmla="*/ 0 h 201"/>
                <a:gd name="T2" fmla="*/ 13 w 103"/>
                <a:gd name="T3" fmla="*/ 0 h 201"/>
                <a:gd name="T4" fmla="*/ 0 w 103"/>
                <a:gd name="T5" fmla="*/ 13 h 201"/>
                <a:gd name="T6" fmla="*/ 0 w 103"/>
                <a:gd name="T7" fmla="*/ 187 h 201"/>
                <a:gd name="T8" fmla="*/ 13 w 103"/>
                <a:gd name="T9" fmla="*/ 201 h 201"/>
                <a:gd name="T10" fmla="*/ 89 w 103"/>
                <a:gd name="T11" fmla="*/ 201 h 201"/>
                <a:gd name="T12" fmla="*/ 103 w 103"/>
                <a:gd name="T13" fmla="*/ 187 h 201"/>
                <a:gd name="T14" fmla="*/ 103 w 103"/>
                <a:gd name="T15" fmla="*/ 13 h 201"/>
                <a:gd name="T16" fmla="*/ 89 w 103"/>
                <a:gd name="T17" fmla="*/ 0 h 201"/>
                <a:gd name="T18" fmla="*/ 52 w 103"/>
                <a:gd name="T19" fmla="*/ 187 h 201"/>
                <a:gd name="T20" fmla="*/ 40 w 103"/>
                <a:gd name="T21" fmla="*/ 175 h 201"/>
                <a:gd name="T22" fmla="*/ 52 w 103"/>
                <a:gd name="T23" fmla="*/ 163 h 201"/>
                <a:gd name="T24" fmla="*/ 63 w 103"/>
                <a:gd name="T25" fmla="*/ 175 h 201"/>
                <a:gd name="T26" fmla="*/ 52 w 103"/>
                <a:gd name="T27" fmla="*/ 18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201">
                  <a:moveTo>
                    <a:pt x="89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95"/>
                    <a:pt x="6" y="201"/>
                    <a:pt x="13" y="201"/>
                  </a:cubicBezTo>
                  <a:cubicBezTo>
                    <a:pt x="89" y="201"/>
                    <a:pt x="89" y="201"/>
                    <a:pt x="89" y="201"/>
                  </a:cubicBezTo>
                  <a:cubicBezTo>
                    <a:pt x="97" y="201"/>
                    <a:pt x="103" y="195"/>
                    <a:pt x="103" y="187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6"/>
                    <a:pt x="97" y="0"/>
                    <a:pt x="89" y="0"/>
                  </a:cubicBezTo>
                  <a:moveTo>
                    <a:pt x="52" y="187"/>
                  </a:moveTo>
                  <a:cubicBezTo>
                    <a:pt x="45" y="187"/>
                    <a:pt x="40" y="181"/>
                    <a:pt x="40" y="175"/>
                  </a:cubicBezTo>
                  <a:cubicBezTo>
                    <a:pt x="40" y="168"/>
                    <a:pt x="45" y="163"/>
                    <a:pt x="52" y="163"/>
                  </a:cubicBezTo>
                  <a:cubicBezTo>
                    <a:pt x="58" y="163"/>
                    <a:pt x="63" y="168"/>
                    <a:pt x="63" y="175"/>
                  </a:cubicBezTo>
                  <a:cubicBezTo>
                    <a:pt x="63" y="181"/>
                    <a:pt x="58" y="187"/>
                    <a:pt x="52" y="1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68" name="Freeform 24"/>
            <p:cNvSpPr>
              <a:spLocks noEditPoints="1"/>
            </p:cNvSpPr>
            <p:nvPr/>
          </p:nvSpPr>
          <p:spPr bwMode="black">
            <a:xfrm>
              <a:off x="2462213" y="3032126"/>
              <a:ext cx="525463" cy="804863"/>
            </a:xfrm>
            <a:custGeom>
              <a:avLst/>
              <a:gdLst>
                <a:gd name="T0" fmla="*/ 109 w 140"/>
                <a:gd name="T1" fmla="*/ 0 h 215"/>
                <a:gd name="T2" fmla="*/ 31 w 140"/>
                <a:gd name="T3" fmla="*/ 0 h 215"/>
                <a:gd name="T4" fmla="*/ 0 w 140"/>
                <a:gd name="T5" fmla="*/ 30 h 215"/>
                <a:gd name="T6" fmla="*/ 0 w 140"/>
                <a:gd name="T7" fmla="*/ 184 h 215"/>
                <a:gd name="T8" fmla="*/ 31 w 140"/>
                <a:gd name="T9" fmla="*/ 215 h 215"/>
                <a:gd name="T10" fmla="*/ 109 w 140"/>
                <a:gd name="T11" fmla="*/ 215 h 215"/>
                <a:gd name="T12" fmla="*/ 140 w 140"/>
                <a:gd name="T13" fmla="*/ 184 h 215"/>
                <a:gd name="T14" fmla="*/ 140 w 140"/>
                <a:gd name="T15" fmla="*/ 30 h 215"/>
                <a:gd name="T16" fmla="*/ 109 w 140"/>
                <a:gd name="T17" fmla="*/ 0 h 215"/>
                <a:gd name="T18" fmla="*/ 122 w 140"/>
                <a:gd name="T19" fmla="*/ 177 h 215"/>
                <a:gd name="T20" fmla="*/ 109 w 140"/>
                <a:gd name="T21" fmla="*/ 195 h 215"/>
                <a:gd name="T22" fmla="*/ 31 w 140"/>
                <a:gd name="T23" fmla="*/ 195 h 215"/>
                <a:gd name="T24" fmla="*/ 18 w 140"/>
                <a:gd name="T25" fmla="*/ 177 h 215"/>
                <a:gd name="T26" fmla="*/ 18 w 140"/>
                <a:gd name="T27" fmla="*/ 35 h 215"/>
                <a:gd name="T28" fmla="*/ 31 w 140"/>
                <a:gd name="T29" fmla="*/ 18 h 215"/>
                <a:gd name="T30" fmla="*/ 109 w 140"/>
                <a:gd name="T31" fmla="*/ 18 h 215"/>
                <a:gd name="T32" fmla="*/ 122 w 140"/>
                <a:gd name="T33" fmla="*/ 35 h 215"/>
                <a:gd name="T34" fmla="*/ 122 w 140"/>
                <a:gd name="T35" fmla="*/ 17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215">
                  <a:moveTo>
                    <a:pt x="109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01"/>
                    <a:pt x="14" y="215"/>
                    <a:pt x="31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26" y="215"/>
                    <a:pt x="140" y="201"/>
                    <a:pt x="140" y="184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13"/>
                    <a:pt x="126" y="0"/>
                    <a:pt x="109" y="0"/>
                  </a:cubicBezTo>
                  <a:moveTo>
                    <a:pt x="122" y="177"/>
                  </a:moveTo>
                  <a:cubicBezTo>
                    <a:pt x="122" y="187"/>
                    <a:pt x="116" y="195"/>
                    <a:pt x="109" y="195"/>
                  </a:cubicBezTo>
                  <a:cubicBezTo>
                    <a:pt x="31" y="195"/>
                    <a:pt x="31" y="195"/>
                    <a:pt x="31" y="195"/>
                  </a:cubicBezTo>
                  <a:cubicBezTo>
                    <a:pt x="24" y="195"/>
                    <a:pt x="18" y="187"/>
                    <a:pt x="18" y="17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26"/>
                    <a:pt x="24" y="18"/>
                    <a:pt x="31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6" y="18"/>
                    <a:pt x="122" y="26"/>
                    <a:pt x="122" y="35"/>
                  </a:cubicBezTo>
                  <a:lnTo>
                    <a:pt x="122" y="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69" name="Freeform 25"/>
            <p:cNvSpPr>
              <a:spLocks noEditPoints="1"/>
            </p:cNvSpPr>
            <p:nvPr/>
          </p:nvSpPr>
          <p:spPr bwMode="black">
            <a:xfrm>
              <a:off x="5049838" y="4411663"/>
              <a:ext cx="739775" cy="854075"/>
            </a:xfrm>
            <a:custGeom>
              <a:avLst/>
              <a:gdLst>
                <a:gd name="T0" fmla="*/ 98 w 197"/>
                <a:gd name="T1" fmla="*/ 0 h 228"/>
                <a:gd name="T2" fmla="*/ 0 w 197"/>
                <a:gd name="T3" fmla="*/ 33 h 228"/>
                <a:gd name="T4" fmla="*/ 0 w 197"/>
                <a:gd name="T5" fmla="*/ 195 h 228"/>
                <a:gd name="T6" fmla="*/ 98 w 197"/>
                <a:gd name="T7" fmla="*/ 228 h 228"/>
                <a:gd name="T8" fmla="*/ 197 w 197"/>
                <a:gd name="T9" fmla="*/ 195 h 228"/>
                <a:gd name="T10" fmla="*/ 197 w 197"/>
                <a:gd name="T11" fmla="*/ 33 h 228"/>
                <a:gd name="T12" fmla="*/ 98 w 197"/>
                <a:gd name="T13" fmla="*/ 0 h 228"/>
                <a:gd name="T14" fmla="*/ 98 w 197"/>
                <a:gd name="T15" fmla="*/ 55 h 228"/>
                <a:gd name="T16" fmla="*/ 15 w 197"/>
                <a:gd name="T17" fmla="*/ 32 h 228"/>
                <a:gd name="T18" fmla="*/ 98 w 197"/>
                <a:gd name="T19" fmla="*/ 10 h 228"/>
                <a:gd name="T20" fmla="*/ 182 w 197"/>
                <a:gd name="T21" fmla="*/ 32 h 228"/>
                <a:gd name="T22" fmla="*/ 98 w 197"/>
                <a:gd name="T23" fmla="*/ 5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7" h="228">
                  <a:moveTo>
                    <a:pt x="98" y="0"/>
                  </a:moveTo>
                  <a:cubicBezTo>
                    <a:pt x="62" y="0"/>
                    <a:pt x="0" y="7"/>
                    <a:pt x="0" y="33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21"/>
                    <a:pt x="62" y="228"/>
                    <a:pt x="98" y="228"/>
                  </a:cubicBezTo>
                  <a:cubicBezTo>
                    <a:pt x="135" y="228"/>
                    <a:pt x="197" y="221"/>
                    <a:pt x="197" y="195"/>
                  </a:cubicBezTo>
                  <a:cubicBezTo>
                    <a:pt x="197" y="33"/>
                    <a:pt x="197" y="33"/>
                    <a:pt x="197" y="33"/>
                  </a:cubicBezTo>
                  <a:cubicBezTo>
                    <a:pt x="197" y="7"/>
                    <a:pt x="135" y="0"/>
                    <a:pt x="98" y="0"/>
                  </a:cubicBezTo>
                  <a:moveTo>
                    <a:pt x="98" y="55"/>
                  </a:moveTo>
                  <a:cubicBezTo>
                    <a:pt x="52" y="55"/>
                    <a:pt x="15" y="45"/>
                    <a:pt x="15" y="32"/>
                  </a:cubicBezTo>
                  <a:cubicBezTo>
                    <a:pt x="15" y="20"/>
                    <a:pt x="52" y="10"/>
                    <a:pt x="98" y="10"/>
                  </a:cubicBezTo>
                  <a:cubicBezTo>
                    <a:pt x="144" y="10"/>
                    <a:pt x="182" y="20"/>
                    <a:pt x="182" y="32"/>
                  </a:cubicBezTo>
                  <a:cubicBezTo>
                    <a:pt x="182" y="45"/>
                    <a:pt x="144" y="55"/>
                    <a:pt x="98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70" name="Freeform 26"/>
            <p:cNvSpPr>
              <a:spLocks noEditPoints="1"/>
            </p:cNvSpPr>
            <p:nvPr/>
          </p:nvSpPr>
          <p:spPr bwMode="black">
            <a:xfrm>
              <a:off x="6043613" y="2960688"/>
              <a:ext cx="641350" cy="876300"/>
            </a:xfrm>
            <a:custGeom>
              <a:avLst/>
              <a:gdLst>
                <a:gd name="T0" fmla="*/ 146 w 171"/>
                <a:gd name="T1" fmla="*/ 0 h 234"/>
                <a:gd name="T2" fmla="*/ 25 w 171"/>
                <a:gd name="T3" fmla="*/ 0 h 234"/>
                <a:gd name="T4" fmla="*/ 0 w 171"/>
                <a:gd name="T5" fmla="*/ 25 h 234"/>
                <a:gd name="T6" fmla="*/ 0 w 171"/>
                <a:gd name="T7" fmla="*/ 209 h 234"/>
                <a:gd name="T8" fmla="*/ 25 w 171"/>
                <a:gd name="T9" fmla="*/ 234 h 234"/>
                <a:gd name="T10" fmla="*/ 146 w 171"/>
                <a:gd name="T11" fmla="*/ 234 h 234"/>
                <a:gd name="T12" fmla="*/ 171 w 171"/>
                <a:gd name="T13" fmla="*/ 209 h 234"/>
                <a:gd name="T14" fmla="*/ 171 w 171"/>
                <a:gd name="T15" fmla="*/ 25 h 234"/>
                <a:gd name="T16" fmla="*/ 146 w 171"/>
                <a:gd name="T17" fmla="*/ 0 h 234"/>
                <a:gd name="T18" fmla="*/ 157 w 171"/>
                <a:gd name="T19" fmla="*/ 183 h 234"/>
                <a:gd name="T20" fmla="*/ 146 w 171"/>
                <a:gd name="T21" fmla="*/ 193 h 234"/>
                <a:gd name="T22" fmla="*/ 25 w 171"/>
                <a:gd name="T23" fmla="*/ 193 h 234"/>
                <a:gd name="T24" fmla="*/ 15 w 171"/>
                <a:gd name="T25" fmla="*/ 183 h 234"/>
                <a:gd name="T26" fmla="*/ 15 w 171"/>
                <a:gd name="T27" fmla="*/ 25 h 234"/>
                <a:gd name="T28" fmla="*/ 25 w 171"/>
                <a:gd name="T29" fmla="*/ 14 h 234"/>
                <a:gd name="T30" fmla="*/ 146 w 171"/>
                <a:gd name="T31" fmla="*/ 14 h 234"/>
                <a:gd name="T32" fmla="*/ 157 w 171"/>
                <a:gd name="T33" fmla="*/ 25 h 234"/>
                <a:gd name="T34" fmla="*/ 157 w 171"/>
                <a:gd name="T35" fmla="*/ 18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234">
                  <a:moveTo>
                    <a:pt x="14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3"/>
                    <a:pt x="11" y="234"/>
                    <a:pt x="25" y="234"/>
                  </a:cubicBezTo>
                  <a:cubicBezTo>
                    <a:pt x="146" y="234"/>
                    <a:pt x="146" y="234"/>
                    <a:pt x="146" y="234"/>
                  </a:cubicBezTo>
                  <a:cubicBezTo>
                    <a:pt x="160" y="234"/>
                    <a:pt x="171" y="223"/>
                    <a:pt x="171" y="209"/>
                  </a:cubicBezTo>
                  <a:cubicBezTo>
                    <a:pt x="171" y="25"/>
                    <a:pt x="171" y="25"/>
                    <a:pt x="171" y="25"/>
                  </a:cubicBezTo>
                  <a:cubicBezTo>
                    <a:pt x="171" y="11"/>
                    <a:pt x="160" y="0"/>
                    <a:pt x="146" y="0"/>
                  </a:cubicBezTo>
                  <a:moveTo>
                    <a:pt x="157" y="183"/>
                  </a:moveTo>
                  <a:cubicBezTo>
                    <a:pt x="157" y="188"/>
                    <a:pt x="152" y="193"/>
                    <a:pt x="14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19" y="193"/>
                    <a:pt x="15" y="188"/>
                    <a:pt x="15" y="18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19"/>
                    <a:pt x="19" y="14"/>
                    <a:pt x="25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52" y="14"/>
                    <a:pt x="157" y="19"/>
                    <a:pt x="157" y="25"/>
                  </a:cubicBezTo>
                  <a:lnTo>
                    <a:pt x="157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71" name="Oval 27"/>
            <p:cNvSpPr>
              <a:spLocks noChangeArrowheads="1"/>
            </p:cNvSpPr>
            <p:nvPr/>
          </p:nvSpPr>
          <p:spPr bwMode="black">
            <a:xfrm>
              <a:off x="6224588" y="3725863"/>
              <a:ext cx="52388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72" name="Oval 28"/>
            <p:cNvSpPr>
              <a:spLocks noChangeArrowheads="1"/>
            </p:cNvSpPr>
            <p:nvPr/>
          </p:nvSpPr>
          <p:spPr bwMode="black">
            <a:xfrm>
              <a:off x="6453188" y="3725863"/>
              <a:ext cx="52388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73" name="Oval 29"/>
            <p:cNvSpPr>
              <a:spLocks noChangeArrowheads="1"/>
            </p:cNvSpPr>
            <p:nvPr/>
          </p:nvSpPr>
          <p:spPr bwMode="black">
            <a:xfrm>
              <a:off x="6340476" y="3725863"/>
              <a:ext cx="52388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black">
            <a:xfrm>
              <a:off x="3425826" y="4279901"/>
              <a:ext cx="442913" cy="161925"/>
            </a:xfrm>
            <a:custGeom>
              <a:avLst/>
              <a:gdLst>
                <a:gd name="T0" fmla="*/ 0 w 118"/>
                <a:gd name="T1" fmla="*/ 43 h 43"/>
                <a:gd name="T2" fmla="*/ 14 w 118"/>
                <a:gd name="T3" fmla="*/ 39 h 43"/>
                <a:gd name="T4" fmla="*/ 108 w 118"/>
                <a:gd name="T5" fmla="*/ 39 h 43"/>
                <a:gd name="T6" fmla="*/ 118 w 118"/>
                <a:gd name="T7" fmla="*/ 41 h 43"/>
                <a:gd name="T8" fmla="*/ 105 w 118"/>
                <a:gd name="T9" fmla="*/ 15 h 43"/>
                <a:gd name="T10" fmla="*/ 81 w 118"/>
                <a:gd name="T11" fmla="*/ 0 h 43"/>
                <a:gd name="T12" fmla="*/ 39 w 118"/>
                <a:gd name="T13" fmla="*/ 0 h 43"/>
                <a:gd name="T14" fmla="*/ 15 w 118"/>
                <a:gd name="T15" fmla="*/ 15 h 43"/>
                <a:gd name="T16" fmla="*/ 0 w 118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43">
                  <a:moveTo>
                    <a:pt x="0" y="43"/>
                  </a:moveTo>
                  <a:cubicBezTo>
                    <a:pt x="4" y="40"/>
                    <a:pt x="9" y="39"/>
                    <a:pt x="14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1" y="39"/>
                    <a:pt x="115" y="40"/>
                    <a:pt x="118" y="41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1" y="7"/>
                    <a:pt x="90" y="0"/>
                    <a:pt x="8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0" y="0"/>
                    <a:pt x="19" y="7"/>
                    <a:pt x="15" y="1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75" name="Freeform 31"/>
            <p:cNvSpPr>
              <a:spLocks noEditPoints="1"/>
            </p:cNvSpPr>
            <p:nvPr/>
          </p:nvSpPr>
          <p:spPr bwMode="black">
            <a:xfrm>
              <a:off x="3414713" y="4456113"/>
              <a:ext cx="476250" cy="809625"/>
            </a:xfrm>
            <a:custGeom>
              <a:avLst/>
              <a:gdLst>
                <a:gd name="T0" fmla="*/ 119 w 127"/>
                <a:gd name="T1" fmla="*/ 2 h 216"/>
                <a:gd name="T2" fmla="*/ 111 w 127"/>
                <a:gd name="T3" fmla="*/ 0 h 216"/>
                <a:gd name="T4" fmla="*/ 17 w 127"/>
                <a:gd name="T5" fmla="*/ 0 h 216"/>
                <a:gd name="T6" fmla="*/ 9 w 127"/>
                <a:gd name="T7" fmla="*/ 2 h 216"/>
                <a:gd name="T8" fmla="*/ 0 w 127"/>
                <a:gd name="T9" fmla="*/ 17 h 216"/>
                <a:gd name="T10" fmla="*/ 0 w 127"/>
                <a:gd name="T11" fmla="*/ 199 h 216"/>
                <a:gd name="T12" fmla="*/ 17 w 127"/>
                <a:gd name="T13" fmla="*/ 216 h 216"/>
                <a:gd name="T14" fmla="*/ 111 w 127"/>
                <a:gd name="T15" fmla="*/ 216 h 216"/>
                <a:gd name="T16" fmla="*/ 127 w 127"/>
                <a:gd name="T17" fmla="*/ 199 h 216"/>
                <a:gd name="T18" fmla="*/ 127 w 127"/>
                <a:gd name="T19" fmla="*/ 17 h 216"/>
                <a:gd name="T20" fmla="*/ 119 w 127"/>
                <a:gd name="T21" fmla="*/ 2 h 216"/>
                <a:gd name="T22" fmla="*/ 105 w 127"/>
                <a:gd name="T23" fmla="*/ 180 h 216"/>
                <a:gd name="T24" fmla="*/ 29 w 127"/>
                <a:gd name="T25" fmla="*/ 180 h 216"/>
                <a:gd name="T26" fmla="*/ 22 w 127"/>
                <a:gd name="T27" fmla="*/ 173 h 216"/>
                <a:gd name="T28" fmla="*/ 29 w 127"/>
                <a:gd name="T29" fmla="*/ 166 h 216"/>
                <a:gd name="T30" fmla="*/ 105 w 127"/>
                <a:gd name="T31" fmla="*/ 166 h 216"/>
                <a:gd name="T32" fmla="*/ 111 w 127"/>
                <a:gd name="T33" fmla="*/ 173 h 216"/>
                <a:gd name="T34" fmla="*/ 105 w 127"/>
                <a:gd name="T35" fmla="*/ 180 h 216"/>
                <a:gd name="T36" fmla="*/ 105 w 127"/>
                <a:gd name="T37" fmla="*/ 149 h 216"/>
                <a:gd name="T38" fmla="*/ 29 w 127"/>
                <a:gd name="T39" fmla="*/ 149 h 216"/>
                <a:gd name="T40" fmla="*/ 22 w 127"/>
                <a:gd name="T41" fmla="*/ 143 h 216"/>
                <a:gd name="T42" fmla="*/ 29 w 127"/>
                <a:gd name="T43" fmla="*/ 136 h 216"/>
                <a:gd name="T44" fmla="*/ 105 w 127"/>
                <a:gd name="T45" fmla="*/ 136 h 216"/>
                <a:gd name="T46" fmla="*/ 111 w 127"/>
                <a:gd name="T47" fmla="*/ 143 h 216"/>
                <a:gd name="T48" fmla="*/ 105 w 127"/>
                <a:gd name="T49" fmla="*/ 149 h 216"/>
                <a:gd name="T50" fmla="*/ 105 w 127"/>
                <a:gd name="T51" fmla="*/ 119 h 216"/>
                <a:gd name="T52" fmla="*/ 29 w 127"/>
                <a:gd name="T53" fmla="*/ 119 h 216"/>
                <a:gd name="T54" fmla="*/ 22 w 127"/>
                <a:gd name="T55" fmla="*/ 112 h 216"/>
                <a:gd name="T56" fmla="*/ 29 w 127"/>
                <a:gd name="T57" fmla="*/ 106 h 216"/>
                <a:gd name="T58" fmla="*/ 105 w 127"/>
                <a:gd name="T59" fmla="*/ 106 h 216"/>
                <a:gd name="T60" fmla="*/ 111 w 127"/>
                <a:gd name="T61" fmla="*/ 112 h 216"/>
                <a:gd name="T62" fmla="*/ 105 w 127"/>
                <a:gd name="T63" fmla="*/ 119 h 216"/>
                <a:gd name="T64" fmla="*/ 102 w 127"/>
                <a:gd name="T65" fmla="*/ 40 h 216"/>
                <a:gd name="T66" fmla="*/ 93 w 127"/>
                <a:gd name="T67" fmla="*/ 31 h 216"/>
                <a:gd name="T68" fmla="*/ 102 w 127"/>
                <a:gd name="T69" fmla="*/ 22 h 216"/>
                <a:gd name="T70" fmla="*/ 111 w 127"/>
                <a:gd name="T71" fmla="*/ 31 h 216"/>
                <a:gd name="T72" fmla="*/ 102 w 127"/>
                <a:gd name="T73" fmla="*/ 4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7" h="216">
                  <a:moveTo>
                    <a:pt x="119" y="2"/>
                  </a:moveTo>
                  <a:cubicBezTo>
                    <a:pt x="116" y="1"/>
                    <a:pt x="114" y="0"/>
                    <a:pt x="1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1" y="1"/>
                    <a:pt x="9" y="2"/>
                  </a:cubicBezTo>
                  <a:cubicBezTo>
                    <a:pt x="4" y="5"/>
                    <a:pt x="0" y="10"/>
                    <a:pt x="0" y="17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8"/>
                    <a:pt x="8" y="216"/>
                    <a:pt x="17" y="216"/>
                  </a:cubicBezTo>
                  <a:cubicBezTo>
                    <a:pt x="111" y="216"/>
                    <a:pt x="111" y="216"/>
                    <a:pt x="111" y="216"/>
                  </a:cubicBezTo>
                  <a:cubicBezTo>
                    <a:pt x="120" y="216"/>
                    <a:pt x="127" y="208"/>
                    <a:pt x="127" y="199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7" y="10"/>
                    <a:pt x="124" y="5"/>
                    <a:pt x="119" y="2"/>
                  </a:cubicBezTo>
                  <a:moveTo>
                    <a:pt x="105" y="180"/>
                  </a:moveTo>
                  <a:cubicBezTo>
                    <a:pt x="29" y="180"/>
                    <a:pt x="29" y="180"/>
                    <a:pt x="29" y="180"/>
                  </a:cubicBezTo>
                  <a:cubicBezTo>
                    <a:pt x="25" y="180"/>
                    <a:pt x="22" y="177"/>
                    <a:pt x="22" y="173"/>
                  </a:cubicBezTo>
                  <a:cubicBezTo>
                    <a:pt x="22" y="169"/>
                    <a:pt x="25" y="166"/>
                    <a:pt x="29" y="166"/>
                  </a:cubicBezTo>
                  <a:cubicBezTo>
                    <a:pt x="105" y="166"/>
                    <a:pt x="105" y="166"/>
                    <a:pt x="105" y="166"/>
                  </a:cubicBezTo>
                  <a:cubicBezTo>
                    <a:pt x="108" y="166"/>
                    <a:pt x="111" y="169"/>
                    <a:pt x="111" y="173"/>
                  </a:cubicBezTo>
                  <a:cubicBezTo>
                    <a:pt x="111" y="177"/>
                    <a:pt x="108" y="180"/>
                    <a:pt x="105" y="180"/>
                  </a:cubicBezTo>
                  <a:moveTo>
                    <a:pt x="105" y="149"/>
                  </a:moveTo>
                  <a:cubicBezTo>
                    <a:pt x="29" y="149"/>
                    <a:pt x="29" y="149"/>
                    <a:pt x="29" y="149"/>
                  </a:cubicBezTo>
                  <a:cubicBezTo>
                    <a:pt x="25" y="149"/>
                    <a:pt x="22" y="146"/>
                    <a:pt x="22" y="143"/>
                  </a:cubicBezTo>
                  <a:cubicBezTo>
                    <a:pt x="22" y="139"/>
                    <a:pt x="25" y="136"/>
                    <a:pt x="29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8" y="136"/>
                    <a:pt x="111" y="139"/>
                    <a:pt x="111" y="143"/>
                  </a:cubicBezTo>
                  <a:cubicBezTo>
                    <a:pt x="111" y="146"/>
                    <a:pt x="108" y="149"/>
                    <a:pt x="105" y="149"/>
                  </a:cubicBezTo>
                  <a:moveTo>
                    <a:pt x="105" y="119"/>
                  </a:moveTo>
                  <a:cubicBezTo>
                    <a:pt x="29" y="119"/>
                    <a:pt x="29" y="119"/>
                    <a:pt x="29" y="119"/>
                  </a:cubicBezTo>
                  <a:cubicBezTo>
                    <a:pt x="25" y="119"/>
                    <a:pt x="22" y="116"/>
                    <a:pt x="22" y="112"/>
                  </a:cubicBezTo>
                  <a:cubicBezTo>
                    <a:pt x="22" y="109"/>
                    <a:pt x="25" y="106"/>
                    <a:pt x="29" y="106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08" y="106"/>
                    <a:pt x="111" y="109"/>
                    <a:pt x="111" y="112"/>
                  </a:cubicBezTo>
                  <a:cubicBezTo>
                    <a:pt x="111" y="116"/>
                    <a:pt x="108" y="119"/>
                    <a:pt x="105" y="119"/>
                  </a:cubicBezTo>
                  <a:moveTo>
                    <a:pt x="102" y="40"/>
                  </a:moveTo>
                  <a:cubicBezTo>
                    <a:pt x="97" y="40"/>
                    <a:pt x="93" y="36"/>
                    <a:pt x="93" y="31"/>
                  </a:cubicBezTo>
                  <a:cubicBezTo>
                    <a:pt x="93" y="26"/>
                    <a:pt x="97" y="22"/>
                    <a:pt x="102" y="22"/>
                  </a:cubicBezTo>
                  <a:cubicBezTo>
                    <a:pt x="107" y="22"/>
                    <a:pt x="111" y="26"/>
                    <a:pt x="111" y="31"/>
                  </a:cubicBezTo>
                  <a:cubicBezTo>
                    <a:pt x="111" y="36"/>
                    <a:pt x="107" y="40"/>
                    <a:pt x="102" y="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3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递进关系</a:t>
            </a:r>
          </a:p>
        </p:txBody>
      </p:sp>
      <p:sp>
        <p:nvSpPr>
          <p:cNvPr id="36" name="矩形 35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TextBox 3"/>
          <p:cNvSpPr txBox="1"/>
          <p:nvPr/>
        </p:nvSpPr>
        <p:spPr>
          <a:xfrm>
            <a:off x="1264679" y="243936"/>
            <a:ext cx="6104245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七牛云短视频解决方案架构图</a:t>
            </a:r>
          </a:p>
        </p:txBody>
      </p:sp>
      <p:sp>
        <p:nvSpPr>
          <p:cNvPr id="38" name="矩形 37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 81"/>
          <p:cNvGrpSpPr/>
          <p:nvPr/>
        </p:nvGrpSpPr>
        <p:grpSpPr>
          <a:xfrm>
            <a:off x="476794" y="1411250"/>
            <a:ext cx="11262459" cy="4899804"/>
            <a:chOff x="508878" y="1443335"/>
            <a:chExt cx="11262459" cy="4899804"/>
          </a:xfrm>
        </p:grpSpPr>
        <p:sp>
          <p:nvSpPr>
            <p:cNvPr id="54" name="剪去对角的矩形 53"/>
            <p:cNvSpPr/>
            <p:nvPr/>
          </p:nvSpPr>
          <p:spPr>
            <a:xfrm>
              <a:off x="9766455" y="5368540"/>
              <a:ext cx="944615" cy="595611"/>
            </a:xfrm>
            <a:prstGeom prst="snip2Diag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08879" y="2566737"/>
              <a:ext cx="723981" cy="11710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68232" y="2611521"/>
              <a:ext cx="4052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内容生产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232862" y="1488335"/>
              <a:ext cx="2070378" cy="32565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4404" y="2727082"/>
              <a:ext cx="2054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UGC/PGC</a:t>
              </a:r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版权内容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7465" y="3479035"/>
              <a:ext cx="2034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短视频拍摄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47464" y="4316829"/>
              <a:ext cx="2076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直播内容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247464" y="1512564"/>
              <a:ext cx="2041715" cy="569170"/>
            </a:xfrm>
            <a:prstGeom prst="rect">
              <a:avLst/>
            </a:prstGeom>
            <a:solidFill>
              <a:srgbClr val="06A7E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视频内容</a:t>
              </a:r>
            </a:p>
          </p:txBody>
        </p:sp>
        <p:sp>
          <p:nvSpPr>
            <p:cNvPr id="10" name="右箭头 9"/>
            <p:cNvSpPr/>
            <p:nvPr/>
          </p:nvSpPr>
          <p:spPr>
            <a:xfrm>
              <a:off x="3340833" y="2903529"/>
              <a:ext cx="867694" cy="497488"/>
            </a:xfrm>
            <a:prstGeom prst="rightArrow">
              <a:avLst/>
            </a:prstGeom>
            <a:solidFill>
              <a:srgbClr val="06A7E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14036" y="1443335"/>
              <a:ext cx="4601793" cy="35618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6A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6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21854" y="1744041"/>
              <a:ext cx="1023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媒资管理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21854" y="2254662"/>
              <a:ext cx="1023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鉴黄监恐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67892" y="1744042"/>
              <a:ext cx="1174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视频水印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剪去对角的矩形 15"/>
            <p:cNvSpPr/>
            <p:nvPr/>
          </p:nvSpPr>
          <p:spPr>
            <a:xfrm>
              <a:off x="4527172" y="3862927"/>
              <a:ext cx="4062603" cy="1023630"/>
            </a:xfrm>
            <a:prstGeom prst="snip2DiagRect">
              <a:avLst>
                <a:gd name="adj1" fmla="val 0"/>
                <a:gd name="adj2" fmla="val 31784"/>
              </a:avLst>
            </a:prstGeom>
            <a:solidFill>
              <a:srgbClr val="06A7E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6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20197904">
              <a:off x="4729889" y="4389091"/>
              <a:ext cx="1166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存储服务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 rot="20197904">
              <a:off x="6530377" y="4419635"/>
              <a:ext cx="1166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加速分发</a:t>
              </a:r>
            </a:p>
          </p:txBody>
        </p:sp>
        <p:sp>
          <p:nvSpPr>
            <p:cNvPr id="28" name="右箭头 27"/>
            <p:cNvSpPr/>
            <p:nvPr/>
          </p:nvSpPr>
          <p:spPr>
            <a:xfrm>
              <a:off x="8865499" y="2903529"/>
              <a:ext cx="867694" cy="497488"/>
            </a:xfrm>
            <a:prstGeom prst="rightArrow">
              <a:avLst/>
            </a:prstGeom>
            <a:solidFill>
              <a:srgbClr val="06A7E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259167" y="3398578"/>
              <a:ext cx="93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加速上传</a:t>
              </a:r>
              <a:endPara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832237" y="3398578"/>
              <a:ext cx="93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加速分发</a:t>
              </a:r>
            </a:p>
          </p:txBody>
        </p:sp>
        <p:sp>
          <p:nvSpPr>
            <p:cNvPr id="17" name="剪去对角的矩形 16"/>
            <p:cNvSpPr/>
            <p:nvPr/>
          </p:nvSpPr>
          <p:spPr>
            <a:xfrm>
              <a:off x="9767999" y="1443335"/>
              <a:ext cx="883831" cy="3413590"/>
            </a:xfrm>
            <a:prstGeom prst="snip2DiagRect">
              <a:avLst>
                <a:gd name="adj1" fmla="val 0"/>
                <a:gd name="adj2" fmla="val 42078"/>
              </a:avLst>
            </a:prstGeom>
            <a:noFill/>
            <a:ln>
              <a:solidFill>
                <a:srgbClr val="06A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08878" y="5375743"/>
              <a:ext cx="836809" cy="5884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开发者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右箭头 32"/>
            <p:cNvSpPr/>
            <p:nvPr/>
          </p:nvSpPr>
          <p:spPr>
            <a:xfrm rot="10800000">
              <a:off x="10671037" y="2919209"/>
              <a:ext cx="535908" cy="497488"/>
            </a:xfrm>
            <a:prstGeom prst="rightArrow">
              <a:avLst/>
            </a:prstGeom>
            <a:solidFill>
              <a:srgbClr val="06A7E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1311643" y="2625755"/>
              <a:ext cx="459694" cy="1353549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观众</a:t>
              </a:r>
              <a:r>
                <a: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用户</a:t>
              </a:r>
            </a:p>
          </p:txBody>
        </p:sp>
        <p:cxnSp>
          <p:nvCxnSpPr>
            <p:cNvPr id="19" name="直线箭头连接符 18"/>
            <p:cNvCxnSpPr/>
            <p:nvPr/>
          </p:nvCxnSpPr>
          <p:spPr>
            <a:xfrm>
              <a:off x="1360493" y="5671584"/>
              <a:ext cx="420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剪去对角的矩形 22"/>
            <p:cNvSpPr/>
            <p:nvPr/>
          </p:nvSpPr>
          <p:spPr>
            <a:xfrm>
              <a:off x="1790308" y="5375742"/>
              <a:ext cx="1532940" cy="588409"/>
            </a:xfrm>
            <a:prstGeom prst="snip2Diag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9" name="立方体 38"/>
            <p:cNvSpPr/>
            <p:nvPr/>
          </p:nvSpPr>
          <p:spPr>
            <a:xfrm>
              <a:off x="1969092" y="5445763"/>
              <a:ext cx="460553" cy="472773"/>
            </a:xfrm>
            <a:prstGeom prst="cube">
              <a:avLst/>
            </a:prstGeom>
            <a:solidFill>
              <a:srgbClr val="06A7E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1" name="立方体 40"/>
            <p:cNvSpPr/>
            <p:nvPr/>
          </p:nvSpPr>
          <p:spPr>
            <a:xfrm>
              <a:off x="2702362" y="5445763"/>
              <a:ext cx="460553" cy="472773"/>
            </a:xfrm>
            <a:prstGeom prst="cube">
              <a:avLst/>
            </a:prstGeom>
            <a:solidFill>
              <a:srgbClr val="06A7E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922738" y="5571167"/>
              <a:ext cx="4635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1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SDK</a:t>
              </a:r>
              <a:endParaRPr lang="zh-CN" altLang="en-US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661949" y="5571167"/>
              <a:ext cx="4635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1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SDK</a:t>
              </a:r>
              <a:endParaRPr lang="zh-CN" altLang="en-US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2" name="组 41"/>
            <p:cNvGrpSpPr/>
            <p:nvPr/>
          </p:nvGrpSpPr>
          <p:grpSpPr>
            <a:xfrm>
              <a:off x="9959431" y="5429722"/>
              <a:ext cx="500966" cy="472773"/>
              <a:chOff x="10151997" y="5983174"/>
              <a:chExt cx="500966" cy="472773"/>
            </a:xfrm>
          </p:grpSpPr>
          <p:sp>
            <p:nvSpPr>
              <p:cNvPr id="45" name="立方体 44"/>
              <p:cNvSpPr/>
              <p:nvPr/>
            </p:nvSpPr>
            <p:spPr>
              <a:xfrm>
                <a:off x="10192410" y="5983174"/>
                <a:ext cx="460553" cy="472773"/>
              </a:xfrm>
              <a:prstGeom prst="cube">
                <a:avLst/>
              </a:prstGeom>
              <a:solidFill>
                <a:srgbClr val="06A7E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0151997" y="6108578"/>
                <a:ext cx="46358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1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SDK</a:t>
                </a:r>
                <a:endParaRPr lang="zh-CN" altLang="en-US" sz="11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49" name="剪去对角的矩形 48"/>
            <p:cNvSpPr/>
            <p:nvPr/>
          </p:nvSpPr>
          <p:spPr>
            <a:xfrm>
              <a:off x="4208527" y="5396799"/>
              <a:ext cx="4623344" cy="615935"/>
            </a:xfrm>
            <a:prstGeom prst="snip2Diag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600" dirty="0">
                  <a:solidFill>
                    <a:srgbClr val="06A7E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Open</a:t>
              </a:r>
              <a:r>
                <a:rPr kumimoji="1" lang="zh-CN" altLang="en-US" sz="1600" dirty="0">
                  <a:solidFill>
                    <a:srgbClr val="06A7E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600" dirty="0">
                  <a:solidFill>
                    <a:srgbClr val="06A7E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sz="1600" dirty="0">
                <a:solidFill>
                  <a:srgbClr val="06A7E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450071" y="6061858"/>
              <a:ext cx="1185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上传</a:t>
              </a:r>
              <a:r>
                <a: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SDK</a:t>
              </a:r>
              <a:endPara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339253" y="6064199"/>
              <a:ext cx="1435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短视频</a:t>
              </a:r>
              <a:r>
                <a: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SDK</a:t>
              </a:r>
              <a:endPara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470924" y="6066140"/>
              <a:ext cx="1458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播放器</a:t>
              </a:r>
              <a:r>
                <a: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SDK</a:t>
              </a:r>
              <a:endPara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711071" y="3416697"/>
              <a:ext cx="605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观看</a:t>
              </a:r>
              <a:endPara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4372" y="2720504"/>
              <a:ext cx="394683" cy="394683"/>
            </a:xfrm>
            <a:prstGeom prst="rect">
              <a:avLst/>
            </a:prstGeom>
          </p:spPr>
        </p:pic>
        <p:sp>
          <p:nvSpPr>
            <p:cNvPr id="57" name="文本框 56"/>
            <p:cNvSpPr txBox="1"/>
            <p:nvPr/>
          </p:nvSpPr>
          <p:spPr>
            <a:xfrm>
              <a:off x="4921853" y="2729929"/>
              <a:ext cx="1232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服务端转码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368924" y="2726233"/>
              <a:ext cx="1014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>
                  <a:latin typeface="Microsoft YaHei" charset="-122"/>
                  <a:ea typeface="Microsoft YaHei" charset="-122"/>
                  <a:cs typeface="Microsoft YaHei" charset="-122"/>
                </a:rPr>
                <a:t>版权保护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310503" y="2254662"/>
              <a:ext cx="1144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回源鉴权</a:t>
              </a: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189" y="2265041"/>
              <a:ext cx="394683" cy="394683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7172" y="1712883"/>
              <a:ext cx="394683" cy="394683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7172" y="2202570"/>
              <a:ext cx="397958" cy="397958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7172" y="2733844"/>
              <a:ext cx="382887" cy="382887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9372" y="1710834"/>
              <a:ext cx="372315" cy="372315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197904">
              <a:off x="4914156" y="3860426"/>
              <a:ext cx="562507" cy="562507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197904">
              <a:off x="6679266" y="3874818"/>
              <a:ext cx="567124" cy="567124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9123" y="3085066"/>
              <a:ext cx="409191" cy="409191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42752" y="3926201"/>
              <a:ext cx="422473" cy="422473"/>
            </a:xfrm>
            <a:prstGeom prst="rect">
              <a:avLst/>
            </a:prstGeom>
          </p:spPr>
        </p:pic>
        <p:sp>
          <p:nvSpPr>
            <p:cNvPr id="73" name="文本框 72"/>
            <p:cNvSpPr txBox="1"/>
            <p:nvPr/>
          </p:nvSpPr>
          <p:spPr>
            <a:xfrm>
              <a:off x="7378242" y="3199591"/>
              <a:ext cx="1014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数据统计</a:t>
              </a: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910059" y="3205196"/>
              <a:ext cx="1123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秒开支持</a:t>
              </a: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60898" y="2145391"/>
              <a:ext cx="587353" cy="587353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0193" y="3164941"/>
              <a:ext cx="398673" cy="398673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85958" y="3223901"/>
              <a:ext cx="329167" cy="329167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51834" y="2192642"/>
              <a:ext cx="406400" cy="431800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42288" y="3054711"/>
              <a:ext cx="457200" cy="469900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40797" y="3942973"/>
              <a:ext cx="457200" cy="419100"/>
            </a:xfrm>
            <a:prstGeom prst="rect">
              <a:avLst/>
            </a:prstGeom>
          </p:spPr>
        </p:pic>
        <p:sp>
          <p:nvSpPr>
            <p:cNvPr id="83" name="文本框 82"/>
            <p:cNvSpPr txBox="1"/>
            <p:nvPr/>
          </p:nvSpPr>
          <p:spPr>
            <a:xfrm rot="20197904">
              <a:off x="7403900" y="4381095"/>
              <a:ext cx="1166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人工智能</a:t>
              </a:r>
            </a:p>
          </p:txBody>
        </p:sp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0070" y="3851332"/>
              <a:ext cx="572210" cy="572210"/>
            </a:xfrm>
            <a:prstGeom prst="rect">
              <a:avLst/>
            </a:prstGeom>
          </p:spPr>
        </p:pic>
        <p:sp>
          <p:nvSpPr>
            <p:cNvPr id="85" name="文本框 84"/>
            <p:cNvSpPr txBox="1"/>
            <p:nvPr/>
          </p:nvSpPr>
          <p:spPr>
            <a:xfrm rot="20197904">
              <a:off x="5614457" y="4476985"/>
              <a:ext cx="1166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转码服务</a:t>
              </a:r>
            </a:p>
          </p:txBody>
        </p:sp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197904">
              <a:off x="5776065" y="3878058"/>
              <a:ext cx="579886" cy="579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2297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递进关系</a:t>
            </a:r>
          </a:p>
        </p:txBody>
      </p:sp>
      <p:sp>
        <p:nvSpPr>
          <p:cNvPr id="36" name="矩形 35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TextBox 3"/>
          <p:cNvSpPr txBox="1"/>
          <p:nvPr/>
        </p:nvSpPr>
        <p:spPr>
          <a:xfrm>
            <a:off x="1264679" y="243936"/>
            <a:ext cx="6104245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短视频拍摄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SDK-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拍摄</a:t>
            </a:r>
          </a:p>
        </p:txBody>
      </p:sp>
      <p:sp>
        <p:nvSpPr>
          <p:cNvPr id="38" name="矩形 37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短视频demo-01.png" descr="短视频dem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660" y="1780676"/>
            <a:ext cx="2617413" cy="465976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/>
          <p:cNvSpPr txBox="1"/>
          <p:nvPr/>
        </p:nvSpPr>
        <p:spPr>
          <a:xfrm>
            <a:off x="540660" y="1045886"/>
            <a:ext cx="949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七牛短视频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SDK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是一款集音视频拍摄、编辑、上传于一提的移动端开发套件。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801979" y="1986897"/>
            <a:ext cx="6096000" cy="466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支持摄像头/麦克风采集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支持录屏采集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支持图片导入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实时美颜/滤镜/大眼/瘦脸/贴纸特效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自定义分辨率/码率/帧率等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自动对焦/手动对焦/曝光调节等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自定义拍摄最短/最大时长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断点拍摄/分段回删/延时拍摄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倍数拍摄（慢／正常／快）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H.264/AAC 编码，mp4 导出</a:t>
            </a:r>
            <a:endParaRPr lang="en-US" altLang="zh-CN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支持</a:t>
            </a:r>
            <a:r>
              <a:rPr lang="en-US" altLang="zh-CN" dirty="0"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H.265</a:t>
            </a:r>
            <a:r>
              <a:rPr lang="zh-CN" altLang="en-US" dirty="0"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编码、抖音、</a:t>
            </a:r>
            <a:r>
              <a:rPr lang="en-US" altLang="zh-CN" dirty="0"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AR</a:t>
            </a:r>
            <a:r>
              <a:rPr lang="zh-CN" altLang="en-US" dirty="0"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特效</a:t>
            </a:r>
            <a:endParaRPr lang="zh-CN" altLang="zh-CN" dirty="0"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4692" y="1774023"/>
            <a:ext cx="2686574" cy="46597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9003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短视频demo-07.png" descr="短视频demo-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560" y="1045886"/>
            <a:ext cx="3042970" cy="541737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递进关系</a:t>
            </a:r>
          </a:p>
        </p:txBody>
      </p:sp>
      <p:sp>
        <p:nvSpPr>
          <p:cNvPr id="7" name="矩形 6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TextBox 3"/>
          <p:cNvSpPr txBox="1"/>
          <p:nvPr/>
        </p:nvSpPr>
        <p:spPr>
          <a:xfrm>
            <a:off x="1264679" y="243936"/>
            <a:ext cx="6104245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短视频拍摄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SDK-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编辑</a:t>
            </a:r>
          </a:p>
        </p:txBody>
      </p:sp>
      <p:sp>
        <p:nvSpPr>
          <p:cNvPr id="9" name="矩形 8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88089" y="2068534"/>
            <a:ext cx="4363453" cy="337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支持滤镜/水印/大眼/瘦脸/贴纸特效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支持混音/混响/变声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支持视频原声消除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支持逐帧编辑/预览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支持截取封面图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支持转场动画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支持文字/MV/动图特效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支持背景抠图/替换</a:t>
            </a:r>
            <a:endParaRPr lang="zh-CN" altLang="zh-CN" dirty="0">
              <a:solidFill>
                <a:srgbClr val="000000"/>
              </a:solidFill>
              <a:effectLst/>
              <a:ea typeface="Microsoft YaHei" charset="-122"/>
            </a:endParaRPr>
          </a:p>
        </p:txBody>
      </p:sp>
      <p:pic>
        <p:nvPicPr>
          <p:cNvPr id="1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5617" y="1045886"/>
            <a:ext cx="3088855" cy="54173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05975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递进关系</a:t>
            </a:r>
          </a:p>
        </p:txBody>
      </p:sp>
      <p:sp>
        <p:nvSpPr>
          <p:cNvPr id="7" name="矩形 6"/>
          <p:cNvSpPr/>
          <p:nvPr/>
        </p:nvSpPr>
        <p:spPr>
          <a:xfrm>
            <a:off x="7" y="176097"/>
            <a:ext cx="862013" cy="697360"/>
          </a:xfrm>
          <a:prstGeom prst="rect">
            <a:avLst/>
          </a:prstGeom>
          <a:solidFill>
            <a:srgbClr val="06A7E1"/>
          </a:solidFill>
          <a:ln>
            <a:noFill/>
          </a:ln>
        </p:spPr>
        <p:txBody>
          <a:bodyPr vert="horz" wrap="square" lIns="68557" tIns="34284" rIns="68557" bIns="3428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TextBox 3"/>
          <p:cNvSpPr txBox="1"/>
          <p:nvPr/>
        </p:nvSpPr>
        <p:spPr>
          <a:xfrm>
            <a:off x="1264679" y="243936"/>
            <a:ext cx="6104245" cy="561680"/>
          </a:xfrm>
          <a:prstGeom prst="rect">
            <a:avLst/>
          </a:prstGeom>
          <a:noFill/>
        </p:spPr>
        <p:txBody>
          <a:bodyPr wrap="square" lIns="68557" tIns="34284" rIns="68557" bIns="34284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短视频拍摄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SDK-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文件处理上传</a:t>
            </a:r>
          </a:p>
        </p:txBody>
      </p:sp>
      <p:sp>
        <p:nvSpPr>
          <p:cNvPr id="9" name="矩形 8"/>
          <p:cNvSpPr/>
          <p:nvPr/>
        </p:nvSpPr>
        <p:spPr>
          <a:xfrm flipH="1">
            <a:off x="914398" y="176097"/>
            <a:ext cx="116115" cy="697359"/>
          </a:xfrm>
          <a:prstGeom prst="rect">
            <a:avLst/>
          </a:prstGeom>
          <a:solidFill>
            <a:srgbClr val="32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513" y="1193155"/>
            <a:ext cx="2930271" cy="51956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矩形 1"/>
          <p:cNvSpPr/>
          <p:nvPr/>
        </p:nvSpPr>
        <p:spPr>
          <a:xfrm>
            <a:off x="4316801" y="2141528"/>
            <a:ext cx="38967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视频的剪辑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视频的拼接(片头片尾)</a:t>
            </a:r>
            <a:endParaRPr lang="en-US" altLang="zh-CN" dirty="0">
              <a:solidFill>
                <a:srgbClr val="000000"/>
              </a:solidFill>
              <a:ea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本地转码</a:t>
            </a:r>
          </a:p>
          <a:p>
            <a:pPr marL="11430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调整尺寸</a:t>
            </a:r>
          </a:p>
          <a:p>
            <a:pPr marL="11430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旋转角度</a:t>
            </a:r>
          </a:p>
          <a:p>
            <a:pPr marL="11430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降低码率</a:t>
            </a:r>
          </a:p>
          <a:p>
            <a:pPr marL="11430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改变格式</a:t>
            </a:r>
          </a:p>
          <a:p>
            <a:pPr marL="11430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zh-CN" dirty="0">
                <a:solidFill>
                  <a:srgbClr val="000000"/>
                </a:solidFill>
                <a:ea typeface="Microsoft YaHei" charset="-122"/>
              </a:rPr>
              <a:t>等等</a:t>
            </a:r>
            <a:endParaRPr lang="en-US" altLang="zh-CN" dirty="0">
              <a:solidFill>
                <a:srgbClr val="000000"/>
              </a:solidFill>
              <a:ea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ea typeface="Microsoft YaHei" charset="-122"/>
              </a:rPr>
              <a:t>支持上传到七牛云存储</a:t>
            </a:r>
            <a:endParaRPr lang="en-US" altLang="zh-CN" dirty="0">
              <a:solidFill>
                <a:srgbClr val="000000"/>
              </a:solidFill>
              <a:ea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ea typeface="Microsoft YaHei" charset="-122"/>
              </a:rPr>
              <a:t>支持分片上传、断点续传</a:t>
            </a:r>
            <a:endParaRPr lang="zh-CN" altLang="zh-CN" dirty="0">
              <a:solidFill>
                <a:srgbClr val="000000"/>
              </a:solidFill>
              <a:ea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605" y="4141238"/>
            <a:ext cx="3933313" cy="22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566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6A7E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21029</TotalTime>
  <Words>2660</Words>
  <Application>Microsoft Macintosh PowerPoint</Application>
  <PresentationFormat>宽屏</PresentationFormat>
  <Paragraphs>342</Paragraphs>
  <Slides>26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黑体</vt:lpstr>
      <vt:lpstr>宋体</vt:lpstr>
      <vt:lpstr>微软雅黑</vt:lpstr>
      <vt:lpstr>微软雅黑</vt:lpstr>
      <vt:lpstr>Heiti SC Medium</vt:lpstr>
      <vt:lpstr>Segoe UI</vt:lpstr>
      <vt:lpstr>Arial</vt:lpstr>
      <vt:lpstr>Calibri</vt:lpstr>
      <vt:lpstr>Calibri Light</vt:lpstr>
      <vt:lpstr>Helvetica</vt:lpstr>
      <vt:lpstr>Helvetica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打造短视频平台的 难点！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daoyu</dc:creator>
  <cp:lastModifiedBy>北区 销售E</cp:lastModifiedBy>
  <cp:revision>1988</cp:revision>
  <dcterms:created xsi:type="dcterms:W3CDTF">2016-06-02T03:31:40Z</dcterms:created>
  <dcterms:modified xsi:type="dcterms:W3CDTF">2018-06-21T01:33:31Z</dcterms:modified>
</cp:coreProperties>
</file>